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23"/>
  </p:notesMasterIdLst>
  <p:sldIdLst>
    <p:sldId id="257" r:id="rId2"/>
    <p:sldId id="1111" r:id="rId3"/>
    <p:sldId id="1158" r:id="rId4"/>
    <p:sldId id="1154" r:id="rId5"/>
    <p:sldId id="1116" r:id="rId6"/>
    <p:sldId id="1118" r:id="rId7"/>
    <p:sldId id="1159" r:id="rId8"/>
    <p:sldId id="1130" r:id="rId9"/>
    <p:sldId id="1150" r:id="rId10"/>
    <p:sldId id="1148" r:id="rId11"/>
    <p:sldId id="1146" r:id="rId12"/>
    <p:sldId id="1076" r:id="rId13"/>
    <p:sldId id="1090" r:id="rId14"/>
    <p:sldId id="1160" r:id="rId15"/>
    <p:sldId id="1161" r:id="rId16"/>
    <p:sldId id="1162" r:id="rId17"/>
    <p:sldId id="1163" r:id="rId18"/>
    <p:sldId id="1164" r:id="rId19"/>
    <p:sldId id="1165" r:id="rId20"/>
    <p:sldId id="1166" r:id="rId21"/>
    <p:sldId id="111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dukuri, Ravikumar (Cognizant)" initials="KR(" lastIdx="1" clrIdx="0">
    <p:extLst>
      <p:ext uri="{19B8F6BF-5375-455C-9EA6-DF929625EA0E}">
        <p15:presenceInfo xmlns:p15="http://schemas.microsoft.com/office/powerpoint/2012/main" userId="S-1-5-21-1178368992-402679808-390482200-28314" providerId="AD"/>
      </p:ext>
    </p:extLst>
  </p:cmAuthor>
  <p:cmAuthor id="2" name="Thirunavukkarasu, Karunanithi (Cognizant)" initials="TK(" lastIdx="1" clrIdx="1">
    <p:extLst>
      <p:ext uri="{19B8F6BF-5375-455C-9EA6-DF929625EA0E}">
        <p15:presenceInfo xmlns:p15="http://schemas.microsoft.com/office/powerpoint/2012/main" userId="S-1-5-21-1178368992-402679808-390482200-14882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6FF"/>
    <a:srgbClr val="9933FF"/>
    <a:srgbClr val="F2F2F2"/>
    <a:srgbClr val="FFCC99"/>
    <a:srgbClr val="0097CC"/>
    <a:srgbClr val="002B96"/>
    <a:srgbClr val="0048EA"/>
    <a:srgbClr val="065DB4"/>
    <a:srgbClr val="00247E"/>
    <a:srgbClr val="00AD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343" autoAdjust="0"/>
  </p:normalViewPr>
  <p:slideViewPr>
    <p:cSldViewPr snapToGrid="0">
      <p:cViewPr varScale="1">
        <p:scale>
          <a:sx n="76" d="100"/>
          <a:sy n="76" d="100"/>
        </p:scale>
        <p:origin x="540" y="8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2C15F-3A97-464C-8A0F-2E666E23EA48}" type="datetimeFigureOut">
              <a:rPr lang="en-US" smtClean="0"/>
              <a:t>11/26/2018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95E28-23B0-436C-99FF-63B0CE8B41F2}" type="slidenum">
              <a:rPr lang="en-US" smtClean="0"/>
              <a:t>‹#›</a:t>
            </a:fld>
            <a:endParaRPr lang="en-US" dirty="0"/>
          </a:p>
        </p:txBody>
      </p:sp>
    </p:spTree>
    <p:extLst>
      <p:ext uri="{BB962C8B-B14F-4D97-AF65-F5344CB8AC3E}">
        <p14:creationId xmlns:p14="http://schemas.microsoft.com/office/powerpoint/2010/main" val="4224871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xfrm>
            <a:off x="3625866" y="8251573"/>
            <a:ext cx="2773486" cy="43374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048" tIns="41024" rIns="82048" bIns="41024"/>
          <a:lstStyle>
            <a:lvl1pPr algn="r" eaLnBrk="0" hangingPunct="0">
              <a:defRPr sz="2300">
                <a:solidFill>
                  <a:schemeClr val="tx1"/>
                </a:solidFill>
                <a:latin typeface="Arial" charset="0"/>
                <a:ea typeface="ＭＳ Ｐゴシック" charset="0"/>
                <a:cs typeface="ＭＳ Ｐゴシック" charset="0"/>
              </a:defRPr>
            </a:lvl1pPr>
            <a:lvl2pPr marL="34044999" indent="-33634647" algn="r" eaLnBrk="0" hangingPunct="0">
              <a:defRPr sz="2300">
                <a:solidFill>
                  <a:schemeClr val="tx1"/>
                </a:solidFill>
                <a:latin typeface="Arial" charset="0"/>
                <a:ea typeface="ＭＳ Ｐゴシック" charset="0"/>
              </a:defRPr>
            </a:lvl2pPr>
            <a:lvl3pPr eaLnBrk="0" hangingPunct="0">
              <a:defRPr sz="2300">
                <a:solidFill>
                  <a:schemeClr val="tx1"/>
                </a:solidFill>
                <a:latin typeface="Arial" charset="0"/>
                <a:ea typeface="ＭＳ Ｐゴシック" charset="0"/>
              </a:defRPr>
            </a:lvl3pPr>
            <a:lvl4pPr eaLnBrk="0" hangingPunct="0">
              <a:defRPr sz="2300">
                <a:solidFill>
                  <a:schemeClr val="tx1"/>
                </a:solidFill>
                <a:latin typeface="Arial" charset="0"/>
                <a:ea typeface="ＭＳ Ｐゴシック" charset="0"/>
              </a:defRPr>
            </a:lvl4pPr>
            <a:lvl5pPr eaLnBrk="0" hangingPunct="0">
              <a:defRPr sz="2300">
                <a:solidFill>
                  <a:schemeClr val="tx1"/>
                </a:solidFill>
                <a:latin typeface="Arial" charset="0"/>
                <a:ea typeface="ＭＳ Ｐゴシック" charset="0"/>
              </a:defRPr>
            </a:lvl5pPr>
            <a:lvl6pPr marL="410352" eaLnBrk="0" fontAlgn="base" hangingPunct="0">
              <a:spcBef>
                <a:spcPct val="0"/>
              </a:spcBef>
              <a:spcAft>
                <a:spcPct val="0"/>
              </a:spcAft>
              <a:defRPr sz="2300">
                <a:solidFill>
                  <a:schemeClr val="tx1"/>
                </a:solidFill>
                <a:latin typeface="Arial" charset="0"/>
                <a:ea typeface="ＭＳ Ｐゴシック" charset="0"/>
              </a:defRPr>
            </a:lvl6pPr>
            <a:lvl7pPr marL="820704" eaLnBrk="0" fontAlgn="base" hangingPunct="0">
              <a:spcBef>
                <a:spcPct val="0"/>
              </a:spcBef>
              <a:spcAft>
                <a:spcPct val="0"/>
              </a:spcAft>
              <a:defRPr sz="2300">
                <a:solidFill>
                  <a:schemeClr val="tx1"/>
                </a:solidFill>
                <a:latin typeface="Arial" charset="0"/>
                <a:ea typeface="ＭＳ Ｐゴシック" charset="0"/>
              </a:defRPr>
            </a:lvl7pPr>
            <a:lvl8pPr marL="1231057" eaLnBrk="0" fontAlgn="base" hangingPunct="0">
              <a:spcBef>
                <a:spcPct val="0"/>
              </a:spcBef>
              <a:spcAft>
                <a:spcPct val="0"/>
              </a:spcAft>
              <a:defRPr sz="2300">
                <a:solidFill>
                  <a:schemeClr val="tx1"/>
                </a:solidFill>
                <a:latin typeface="Arial" charset="0"/>
                <a:ea typeface="ＭＳ Ｐゴシック" charset="0"/>
              </a:defRPr>
            </a:lvl8pPr>
            <a:lvl9pPr marL="1641411" eaLnBrk="0" fontAlgn="base" hangingPunct="0">
              <a:spcBef>
                <a:spcPct val="0"/>
              </a:spcBef>
              <a:spcAft>
                <a:spcPct val="0"/>
              </a:spcAft>
              <a:defRPr sz="2300">
                <a:solidFill>
                  <a:schemeClr val="tx1"/>
                </a:solidFill>
                <a:latin typeface="Arial" charset="0"/>
                <a:ea typeface="ＭＳ Ｐゴシック" charset="0"/>
              </a:defRPr>
            </a:lvl9pPr>
          </a:lstStyle>
          <a:p>
            <a:fld id="{467490CE-0DE7-2345-BD22-4D58BA1C914E}" type="slidenum">
              <a:rPr lang="en-US" sz="1100">
                <a:solidFill>
                  <a:prstClr val="black"/>
                </a:solidFill>
              </a:rPr>
              <a:pPr/>
              <a:t>2</a:t>
            </a:fld>
            <a:endParaRPr lang="en-US" sz="1100" dirty="0">
              <a:solidFill>
                <a:prstClr val="black"/>
              </a:solidFill>
            </a:endParaRPr>
          </a:p>
        </p:txBody>
      </p:sp>
      <p:sp>
        <p:nvSpPr>
          <p:cNvPr id="22530" name="Rectangle 2"/>
          <p:cNvSpPr>
            <a:spLocks noGrp="1" noRot="1" noChangeAspect="1" noChangeArrowheads="1" noTextEdit="1"/>
          </p:cNvSpPr>
          <p:nvPr>
            <p:ph type="sldImg"/>
          </p:nvPr>
        </p:nvSpPr>
        <p:spPr>
          <a:xfrm>
            <a:off x="293688" y="639763"/>
            <a:ext cx="5819775" cy="3275012"/>
          </a:xfrm>
          <a:solidFill>
            <a:srgbClr val="FFFFFF"/>
          </a:solidFill>
          <a:ln/>
        </p:spPr>
      </p:sp>
      <p:sp>
        <p:nvSpPr>
          <p:cNvPr id="22531" name="Rectangle 3"/>
          <p:cNvSpPr>
            <a:spLocks noGrp="1" noChangeArrowheads="1"/>
          </p:cNvSpPr>
          <p:nvPr>
            <p:ph type="body" idx="1"/>
          </p:nvPr>
        </p:nvSpPr>
        <p:spPr>
          <a:xfrm>
            <a:off x="853829" y="4129503"/>
            <a:ext cx="4693145" cy="3915595"/>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lIns="78945" tIns="39473" rIns="78945" bIns="39473"/>
          <a:lstStyle/>
          <a:p>
            <a:pPr marL="410352" lvl="1" defTabSz="820704" eaLnBrk="0" fontAlgn="base" hangingPunct="0">
              <a:spcBef>
                <a:spcPct val="30000"/>
              </a:spcBef>
              <a:spcAft>
                <a:spcPct val="0"/>
              </a:spcAft>
              <a:defRPr/>
            </a:pPr>
            <a:endParaRPr lang="en-US" i="0" dirty="0">
              <a:solidFill>
                <a:schemeClr val="tx1">
                  <a:lumMod val="65000"/>
                  <a:lumOff val="35000"/>
                </a:schemeClr>
              </a:solidFill>
              <a:latin typeface="Calibri" charset="0"/>
              <a:cs typeface="Calibri" charset="0"/>
            </a:endParaRPr>
          </a:p>
        </p:txBody>
      </p:sp>
    </p:spTree>
    <p:extLst>
      <p:ext uri="{BB962C8B-B14F-4D97-AF65-F5344CB8AC3E}">
        <p14:creationId xmlns:p14="http://schemas.microsoft.com/office/powerpoint/2010/main" val="169124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xfrm>
            <a:off x="3625866" y="8251573"/>
            <a:ext cx="2773486" cy="43374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2048" tIns="41024" rIns="82048" bIns="41024"/>
          <a:lstStyle>
            <a:lvl1pPr algn="r" eaLnBrk="0" hangingPunct="0">
              <a:defRPr sz="2300">
                <a:solidFill>
                  <a:schemeClr val="tx1"/>
                </a:solidFill>
                <a:latin typeface="Arial" charset="0"/>
                <a:ea typeface="ＭＳ Ｐゴシック" charset="0"/>
                <a:cs typeface="ＭＳ Ｐゴシック" charset="0"/>
              </a:defRPr>
            </a:lvl1pPr>
            <a:lvl2pPr marL="34044999" indent="-33634647" algn="r" eaLnBrk="0" hangingPunct="0">
              <a:defRPr sz="2300">
                <a:solidFill>
                  <a:schemeClr val="tx1"/>
                </a:solidFill>
                <a:latin typeface="Arial" charset="0"/>
                <a:ea typeface="ＭＳ Ｐゴシック" charset="0"/>
              </a:defRPr>
            </a:lvl2pPr>
            <a:lvl3pPr eaLnBrk="0" hangingPunct="0">
              <a:defRPr sz="2300">
                <a:solidFill>
                  <a:schemeClr val="tx1"/>
                </a:solidFill>
                <a:latin typeface="Arial" charset="0"/>
                <a:ea typeface="ＭＳ Ｐゴシック" charset="0"/>
              </a:defRPr>
            </a:lvl3pPr>
            <a:lvl4pPr eaLnBrk="0" hangingPunct="0">
              <a:defRPr sz="2300">
                <a:solidFill>
                  <a:schemeClr val="tx1"/>
                </a:solidFill>
                <a:latin typeface="Arial" charset="0"/>
                <a:ea typeface="ＭＳ Ｐゴシック" charset="0"/>
              </a:defRPr>
            </a:lvl4pPr>
            <a:lvl5pPr eaLnBrk="0" hangingPunct="0">
              <a:defRPr sz="2300">
                <a:solidFill>
                  <a:schemeClr val="tx1"/>
                </a:solidFill>
                <a:latin typeface="Arial" charset="0"/>
                <a:ea typeface="ＭＳ Ｐゴシック" charset="0"/>
              </a:defRPr>
            </a:lvl5pPr>
            <a:lvl6pPr marL="410352" eaLnBrk="0" fontAlgn="base" hangingPunct="0">
              <a:spcBef>
                <a:spcPct val="0"/>
              </a:spcBef>
              <a:spcAft>
                <a:spcPct val="0"/>
              </a:spcAft>
              <a:defRPr sz="2300">
                <a:solidFill>
                  <a:schemeClr val="tx1"/>
                </a:solidFill>
                <a:latin typeface="Arial" charset="0"/>
                <a:ea typeface="ＭＳ Ｐゴシック" charset="0"/>
              </a:defRPr>
            </a:lvl6pPr>
            <a:lvl7pPr marL="820704" eaLnBrk="0" fontAlgn="base" hangingPunct="0">
              <a:spcBef>
                <a:spcPct val="0"/>
              </a:spcBef>
              <a:spcAft>
                <a:spcPct val="0"/>
              </a:spcAft>
              <a:defRPr sz="2300">
                <a:solidFill>
                  <a:schemeClr val="tx1"/>
                </a:solidFill>
                <a:latin typeface="Arial" charset="0"/>
                <a:ea typeface="ＭＳ Ｐゴシック" charset="0"/>
              </a:defRPr>
            </a:lvl7pPr>
            <a:lvl8pPr marL="1231057" eaLnBrk="0" fontAlgn="base" hangingPunct="0">
              <a:spcBef>
                <a:spcPct val="0"/>
              </a:spcBef>
              <a:spcAft>
                <a:spcPct val="0"/>
              </a:spcAft>
              <a:defRPr sz="2300">
                <a:solidFill>
                  <a:schemeClr val="tx1"/>
                </a:solidFill>
                <a:latin typeface="Arial" charset="0"/>
                <a:ea typeface="ＭＳ Ｐゴシック" charset="0"/>
              </a:defRPr>
            </a:lvl8pPr>
            <a:lvl9pPr marL="1641411" eaLnBrk="0" fontAlgn="base" hangingPunct="0">
              <a:spcBef>
                <a:spcPct val="0"/>
              </a:spcBef>
              <a:spcAft>
                <a:spcPct val="0"/>
              </a:spcAft>
              <a:defRPr sz="2300">
                <a:solidFill>
                  <a:schemeClr val="tx1"/>
                </a:solidFill>
                <a:latin typeface="Arial" charset="0"/>
                <a:ea typeface="ＭＳ Ｐゴシック" charset="0"/>
              </a:defRPr>
            </a:lvl9pPr>
          </a:lstStyle>
          <a:p>
            <a:fld id="{467490CE-0DE7-2345-BD22-4D58BA1C914E}" type="slidenum">
              <a:rPr lang="en-US" sz="1100">
                <a:solidFill>
                  <a:prstClr val="black"/>
                </a:solidFill>
              </a:rPr>
              <a:pPr/>
              <a:t>5</a:t>
            </a:fld>
            <a:endParaRPr lang="en-US" sz="1100" dirty="0">
              <a:solidFill>
                <a:prstClr val="black"/>
              </a:solidFill>
            </a:endParaRPr>
          </a:p>
        </p:txBody>
      </p:sp>
      <p:sp>
        <p:nvSpPr>
          <p:cNvPr id="22530" name="Rectangle 2"/>
          <p:cNvSpPr>
            <a:spLocks noGrp="1" noRot="1" noChangeAspect="1" noChangeArrowheads="1" noTextEdit="1"/>
          </p:cNvSpPr>
          <p:nvPr>
            <p:ph type="sldImg"/>
          </p:nvPr>
        </p:nvSpPr>
        <p:spPr>
          <a:xfrm>
            <a:off x="293688" y="639763"/>
            <a:ext cx="5819775" cy="3275012"/>
          </a:xfrm>
          <a:solidFill>
            <a:srgbClr val="FFFFFF"/>
          </a:solidFill>
          <a:ln/>
        </p:spPr>
      </p:sp>
      <p:sp>
        <p:nvSpPr>
          <p:cNvPr id="22531" name="Rectangle 3"/>
          <p:cNvSpPr>
            <a:spLocks noGrp="1" noChangeArrowheads="1"/>
          </p:cNvSpPr>
          <p:nvPr>
            <p:ph type="body" idx="1"/>
          </p:nvPr>
        </p:nvSpPr>
        <p:spPr>
          <a:xfrm>
            <a:off x="853829" y="4129503"/>
            <a:ext cx="4693145" cy="3915595"/>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lIns="78945" tIns="39473" rIns="78945" bIns="39473"/>
          <a:lstStyle/>
          <a:p>
            <a:pPr marL="410352" lvl="1" defTabSz="820704" eaLnBrk="0" fontAlgn="base" hangingPunct="0">
              <a:spcBef>
                <a:spcPct val="30000"/>
              </a:spcBef>
              <a:spcAft>
                <a:spcPct val="0"/>
              </a:spcAft>
              <a:defRPr/>
            </a:pPr>
            <a:endParaRPr lang="en-US" sz="1200" b="0" i="0" dirty="0">
              <a:solidFill>
                <a:schemeClr val="tx1">
                  <a:lumMod val="65000"/>
                  <a:lumOff val="35000"/>
                </a:schemeClr>
              </a:solidFill>
              <a:latin typeface="Calibri" charset="0"/>
              <a:cs typeface="Calibri" charset="0"/>
            </a:endParaRPr>
          </a:p>
        </p:txBody>
      </p:sp>
    </p:spTree>
    <p:extLst>
      <p:ext uri="{BB962C8B-B14F-4D97-AF65-F5344CB8AC3E}">
        <p14:creationId xmlns:p14="http://schemas.microsoft.com/office/powerpoint/2010/main" val="262304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VDIRP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r>
              <a:rPr lang="en-US" dirty="0"/>
              <a:t>There are a lot of different ways</a:t>
            </a:r>
            <a:r>
              <a:rPr lang="en-US" baseline="0" dirty="0"/>
              <a:t> to make mobile apps today.  Going to help to educate you on the space and explain when our model starts to become attractive for many companies.</a:t>
            </a:r>
          </a:p>
          <a:p>
            <a:endParaRPr lang="en-US" baseline="0" dirty="0"/>
          </a:p>
          <a:p>
            <a:r>
              <a:rPr lang="en-US" baseline="0" dirty="0"/>
              <a:t>[transition – so what do we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79B387-C4B3-744D-8E1D-6404C3A213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18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VDIRP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r>
              <a:rPr lang="en-US" dirty="0"/>
              <a:t>There are a lot of different ways</a:t>
            </a:r>
            <a:r>
              <a:rPr lang="en-US" baseline="0" dirty="0"/>
              <a:t> to make mobile apps today.  Going to help to educate you on the space and explain when our model starts to become attractive for many companies.</a:t>
            </a:r>
          </a:p>
          <a:p>
            <a:endParaRPr lang="en-US" baseline="0" dirty="0"/>
          </a:p>
          <a:p>
            <a:r>
              <a:rPr lang="en-US" baseline="0" dirty="0"/>
              <a:t>[transition – so what do we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79B387-C4B3-744D-8E1D-6404C3A213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60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4BA977D-F01B-45A3-A788-241A0D7E09A5}"/>
              </a:ext>
            </a:extLst>
          </p:cNvPr>
          <p:cNvPicPr>
            <a:picLocks noChangeAspect="1"/>
          </p:cNvPicPr>
          <p:nvPr userDrawn="1"/>
        </p:nvPicPr>
        <p:blipFill>
          <a:blip r:embed="rId2"/>
          <a:stretch>
            <a:fillRect/>
          </a:stretch>
        </p:blipFill>
        <p:spPr>
          <a:xfrm>
            <a:off x="0" y="5935981"/>
            <a:ext cx="12192000" cy="922020"/>
          </a:xfrm>
          <a:prstGeom prst="rect">
            <a:avLst/>
          </a:prstGeom>
        </p:spPr>
      </p:pic>
      <p:pic>
        <p:nvPicPr>
          <p:cNvPr id="7" name="Picture 6">
            <a:extLst>
              <a:ext uri="{FF2B5EF4-FFF2-40B4-BE49-F238E27FC236}">
                <a16:creationId xmlns="" xmlns:a16="http://schemas.microsoft.com/office/drawing/2014/main" id="{99B63AD2-13B3-4C1A-81A7-6B8DAA7875CA}"/>
              </a:ext>
            </a:extLst>
          </p:cNvPr>
          <p:cNvPicPr>
            <a:picLocks noChangeAspect="1"/>
          </p:cNvPicPr>
          <p:nvPr userDrawn="1"/>
        </p:nvPicPr>
        <p:blipFill>
          <a:blip r:embed="rId3"/>
          <a:stretch>
            <a:fillRect/>
          </a:stretch>
        </p:blipFill>
        <p:spPr bwMode="black">
          <a:xfrm>
            <a:off x="609601" y="512064"/>
            <a:ext cx="3181207" cy="682752"/>
          </a:xfrm>
          <a:prstGeom prst="rect">
            <a:avLst/>
          </a:prstGeom>
        </p:spPr>
      </p:pic>
      <p:sp>
        <p:nvSpPr>
          <p:cNvPr id="2" name="Title 1">
            <a:extLst>
              <a:ext uri="{FF2B5EF4-FFF2-40B4-BE49-F238E27FC236}">
                <a16:creationId xmlns="" xmlns:a16="http://schemas.microsoft.com/office/drawing/2014/main" id="{9E61C033-5F13-4DFF-B15B-CE7C811FF242}"/>
              </a:ext>
            </a:extLst>
          </p:cNvPr>
          <p:cNvSpPr>
            <a:spLocks noGrp="1"/>
          </p:cNvSpPr>
          <p:nvPr>
            <p:ph type="ctrTitle" hasCustomPrompt="1"/>
          </p:nvPr>
        </p:nvSpPr>
        <p:spPr bwMode="black">
          <a:xfrm>
            <a:off x="609600" y="2255520"/>
            <a:ext cx="6705600" cy="1403461"/>
          </a:xfrm>
        </p:spPr>
        <p:txBody>
          <a:bodyPr anchor="b">
            <a:spAutoFit/>
          </a:bodyPr>
          <a:lstStyle>
            <a:lvl1pPr algn="l">
              <a:defRPr sz="5067" b="1">
                <a:solidFill>
                  <a:schemeClr val="tx1"/>
                </a:solidFill>
                <a:latin typeface="Calibri" panose="020F0502020204030204" pitchFamily="34" charset="0"/>
                <a:cs typeface="Calibri" panose="020F0502020204030204" pitchFamily="34" charset="0"/>
              </a:defRPr>
            </a:lvl1pPr>
          </a:lstStyle>
          <a:p>
            <a:pPr lvl="0"/>
            <a:r>
              <a:rPr lang="en-US" dirty="0"/>
              <a:t>Presentation Title Goes Here</a:t>
            </a:r>
          </a:p>
        </p:txBody>
      </p:sp>
      <p:sp>
        <p:nvSpPr>
          <p:cNvPr id="3" name="Subtitle 2">
            <a:extLst>
              <a:ext uri="{FF2B5EF4-FFF2-40B4-BE49-F238E27FC236}">
                <a16:creationId xmlns="" xmlns:a16="http://schemas.microsoft.com/office/drawing/2014/main" id="{86915D2C-FBBF-4872-8B9B-3345FADF0AAF}"/>
              </a:ext>
            </a:extLst>
          </p:cNvPr>
          <p:cNvSpPr>
            <a:spLocks noGrp="1"/>
          </p:cNvSpPr>
          <p:nvPr>
            <p:ph type="subTitle" idx="1" hasCustomPrompt="1"/>
          </p:nvPr>
        </p:nvSpPr>
        <p:spPr bwMode="black">
          <a:xfrm>
            <a:off x="609600" y="4157473"/>
            <a:ext cx="6705600" cy="718145"/>
          </a:xfrm>
        </p:spPr>
        <p:txBody>
          <a:bodyPr>
            <a:sp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2400">
                <a:solidFill>
                  <a:schemeClr val="tx1"/>
                </a:solidFill>
                <a:latin typeface="Calibri" panose="020F0502020204030204" pitchFamily="34" charset="0"/>
                <a:cs typeface="Calibri" panose="020F0502020204030204" pitchFamily="34" charset="0"/>
              </a:defRPr>
            </a:lvl1pPr>
            <a:lvl2pPr marL="0" indent="0" algn="l">
              <a:buClrTx/>
              <a:buFont typeface="Arial" panose="020B0604020202020204" pitchFamily="34" charset="0"/>
              <a:buNone/>
              <a:tabLst/>
              <a:defRPr sz="1600">
                <a:solidFill>
                  <a:schemeClr val="tx1"/>
                </a:solidFill>
                <a:latin typeface="Calibri" panose="020F0502020204030204" pitchFamily="34" charset="0"/>
                <a:cs typeface="Calibri" panose="020F0502020204030204" pitchFamily="34" charset="0"/>
              </a:defRPr>
            </a:lvl2pPr>
            <a:lvl3pPr marL="304792" indent="-304792" algn="l">
              <a:spcBef>
                <a:spcPts val="800"/>
              </a:spcBef>
              <a:buClrTx/>
              <a:buSzPct val="125000"/>
              <a:buFont typeface="Arial" panose="020B0604020202020204" pitchFamily="34" charset="0"/>
              <a:buChar char="•"/>
              <a:defRPr sz="1600">
                <a:solidFill>
                  <a:schemeClr val="tx1"/>
                </a:solidFill>
              </a:defRPr>
            </a:lvl3pPr>
            <a:lvl4pPr marL="304792" indent="-304792" algn="l">
              <a:spcBef>
                <a:spcPts val="800"/>
              </a:spcBef>
              <a:buClrTx/>
              <a:buSzPct val="125000"/>
              <a:buFont typeface="Arial" panose="020B0604020202020204" pitchFamily="34" charset="0"/>
              <a:buChar char="•"/>
              <a:defRPr sz="1600">
                <a:solidFill>
                  <a:schemeClr val="tx1"/>
                </a:solidFill>
              </a:defRPr>
            </a:lvl4pPr>
            <a:lvl5pPr marL="304792" indent="-304792" algn="l">
              <a:spcBef>
                <a:spcPts val="800"/>
              </a:spcBef>
              <a:buClrTx/>
              <a:buSzPct val="125000"/>
              <a:buFont typeface="Arial" panose="020B0604020202020204" pitchFamily="34" charset="0"/>
              <a:buChar char="•"/>
              <a:defRPr sz="1600">
                <a:solidFill>
                  <a:schemeClr val="tx1"/>
                </a:solidFill>
              </a:defRPr>
            </a:lvl5pPr>
            <a:lvl6pPr marL="304792" indent="-304792" algn="l">
              <a:spcBef>
                <a:spcPts val="800"/>
              </a:spcBef>
              <a:buClrTx/>
              <a:buSzPct val="125000"/>
              <a:buFont typeface="Arial" panose="020B0604020202020204" pitchFamily="34" charset="0"/>
              <a:buChar char="•"/>
              <a:defRPr sz="1600">
                <a:solidFill>
                  <a:schemeClr val="tx1"/>
                </a:solidFill>
              </a:defRPr>
            </a:lvl6pPr>
            <a:lvl7pPr marL="304792" indent="-304792" algn="l">
              <a:spcBef>
                <a:spcPts val="800"/>
              </a:spcBef>
              <a:buClrTx/>
              <a:buSzPct val="125000"/>
              <a:buFont typeface="Arial" panose="020B0604020202020204" pitchFamily="34" charset="0"/>
              <a:buChar char="•"/>
              <a:defRPr sz="1600">
                <a:solidFill>
                  <a:schemeClr val="tx1"/>
                </a:solidFill>
              </a:defRPr>
            </a:lvl7pPr>
            <a:lvl8pPr marL="304792" indent="-304792" algn="l">
              <a:spcBef>
                <a:spcPts val="800"/>
              </a:spcBef>
              <a:buClrTx/>
              <a:buSzPct val="125000"/>
              <a:buFont typeface="Arial" panose="020B0604020202020204" pitchFamily="34" charset="0"/>
              <a:buChar char="•"/>
              <a:defRPr sz="1600">
                <a:solidFill>
                  <a:schemeClr val="tx1"/>
                </a:solidFill>
              </a:defRPr>
            </a:lvl8pPr>
            <a:lvl9pPr marL="304792" indent="-304792" algn="l">
              <a:spcBef>
                <a:spcPts val="800"/>
              </a:spcBef>
              <a:buClrTx/>
              <a:buSzPct val="125000"/>
              <a:buFont typeface="Arial" panose="020B0604020202020204" pitchFamily="34" charset="0"/>
              <a:buChar char="•"/>
              <a:defRPr sz="1600">
                <a:solidFill>
                  <a:schemeClr val="tx1"/>
                </a:solidFill>
              </a:defRPr>
            </a:lvl9pPr>
          </a:lstStyle>
          <a:p>
            <a:pPr lvl="0"/>
            <a:r>
              <a:rPr lang="en-US" dirty="0"/>
              <a:t>Speaker’s Full Name</a:t>
            </a:r>
          </a:p>
          <a:p>
            <a:pPr lvl="1"/>
            <a:r>
              <a:rPr lang="en-US" dirty="0"/>
              <a:t>Speaker’s title</a:t>
            </a:r>
          </a:p>
        </p:txBody>
      </p:sp>
      <p:cxnSp>
        <p:nvCxnSpPr>
          <p:cNvPr id="8" name="Straight Connector 7">
            <a:extLst>
              <a:ext uri="{FF2B5EF4-FFF2-40B4-BE49-F238E27FC236}">
                <a16:creationId xmlns="" xmlns:a16="http://schemas.microsoft.com/office/drawing/2014/main" id="{B2D38650-2189-4A4F-AD30-9C41C4094C5F}"/>
              </a:ext>
            </a:extLst>
          </p:cNvPr>
          <p:cNvCxnSpPr>
            <a:cxnSpLocks/>
          </p:cNvCxnSpPr>
          <p:nvPr userDrawn="1"/>
        </p:nvCxnSpPr>
        <p:spPr bwMode="black">
          <a:xfrm>
            <a:off x="609600" y="3904765"/>
            <a:ext cx="304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TextBox 9"/>
          <p:cNvSpPr txBox="1">
            <a:spLocks/>
          </p:cNvSpPr>
          <p:nvPr userDrawn="1"/>
        </p:nvSpPr>
        <p:spPr>
          <a:xfrm>
            <a:off x="609600" y="6343036"/>
            <a:ext cx="6705600" cy="15388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 lastClr="FFFFFF"/>
                </a:solidFill>
                <a:effectLst/>
                <a:uLnTx/>
                <a:uFillTx/>
                <a:latin typeface="Calibri" panose="020F0502020204030204" pitchFamily="34" charset="0"/>
                <a:cs typeface="Arial"/>
              </a:rPr>
              <a:t>© 2018 Cognizant </a:t>
            </a:r>
          </a:p>
        </p:txBody>
      </p:sp>
    </p:spTree>
    <p:extLst>
      <p:ext uri="{BB962C8B-B14F-4D97-AF65-F5344CB8AC3E}">
        <p14:creationId xmlns:p14="http://schemas.microsoft.com/office/powerpoint/2010/main" val="34992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59AFEE-79A3-4996-B06D-D9A66A9C5048}"/>
              </a:ext>
            </a:extLst>
          </p:cNvPr>
          <p:cNvSpPr>
            <a:spLocks noGrp="1"/>
          </p:cNvSpPr>
          <p:nvPr>
            <p:ph type="title"/>
          </p:nvPr>
        </p:nvSpPr>
        <p:spPr>
          <a:xfrm>
            <a:off x="395786" y="147393"/>
            <a:ext cx="11436824" cy="387798"/>
          </a:xfrm>
        </p:spPr>
        <p:txBody>
          <a:bodyPr wrap="square">
            <a:spAutoFit/>
          </a:bodyPr>
          <a:lstStyle>
            <a:lvl1pPr>
              <a:defRPr sz="2800" b="0">
                <a:latin typeface="Calibri" panose="020F0502020204030204" pitchFamily="34" charset="0"/>
                <a:cs typeface="Calibri" panose="020F0502020204030204" pitchFamily="34" charset="0"/>
              </a:defRPr>
            </a:lvl1pPr>
          </a:lstStyle>
          <a:p>
            <a:r>
              <a:rPr lang="en-US" dirty="0"/>
              <a:t>Click to edit Master title style</a:t>
            </a:r>
          </a:p>
        </p:txBody>
      </p:sp>
      <p:cxnSp>
        <p:nvCxnSpPr>
          <p:cNvPr id="12" name="Straight Connector 11">
            <a:extLst>
              <a:ext uri="{FF2B5EF4-FFF2-40B4-BE49-F238E27FC236}">
                <a16:creationId xmlns="" xmlns:a16="http://schemas.microsoft.com/office/drawing/2014/main" id="{52B07E44-2946-4C76-AAE8-51C4712E237F}"/>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
        <p:nvSpPr>
          <p:cNvPr id="11" name="TextBox 10"/>
          <p:cNvSpPr txBox="1">
            <a:spLocks/>
          </p:cNvSpPr>
          <p:nvPr userDrawn="1"/>
        </p:nvSpPr>
        <p:spPr>
          <a:xfrm>
            <a:off x="799465" y="6425444"/>
            <a:ext cx="6096000" cy="261610"/>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33A0"/>
                </a:solidFill>
                <a:effectLst/>
                <a:uLnTx/>
                <a:uFillTx/>
                <a:latin typeface="Calibri" panose="020F0502020204030204" pitchFamily="34" charset="0"/>
                <a:cs typeface="Calibri" panose="020F0502020204030204" pitchFamily="34" charset="0"/>
              </a:rPr>
              <a:t>© 2018 Cognizant </a:t>
            </a:r>
          </a:p>
        </p:txBody>
      </p:sp>
      <p:sp>
        <p:nvSpPr>
          <p:cNvPr id="13" name="Slide Number Placeholder 5"/>
          <p:cNvSpPr txBox="1">
            <a:spLocks/>
          </p:cNvSpPr>
          <p:nvPr userDrawn="1"/>
        </p:nvSpPr>
        <p:spPr>
          <a:xfrm>
            <a:off x="52862" y="6305734"/>
            <a:ext cx="718927" cy="501028"/>
          </a:xfrm>
          <a:prstGeom prst="rect">
            <a:avLst/>
          </a:prstGeom>
        </p:spPr>
        <p:txBody>
          <a:bodyPr anchor="ct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algn="r"/>
            <a:fld id="{39601925-951F-4EA8-91E5-A517312BFAAA}" type="slidenum">
              <a:rPr lang="en-US" sz="1100" b="1" smtClean="0">
                <a:solidFill>
                  <a:srgbClr val="00B140"/>
                </a:solidFill>
                <a:latin typeface="Calibri" panose="020F0502020204030204" pitchFamily="34" charset="0"/>
                <a:cs typeface="Calibri" panose="020F0502020204030204" pitchFamily="34" charset="0"/>
              </a:rPr>
              <a:pPr algn="r"/>
              <a:t>‹#›</a:t>
            </a:fld>
            <a:endParaRPr lang="en-US" sz="1100" b="1" dirty="0">
              <a:solidFill>
                <a:srgbClr val="00B14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46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31769" cy="6858000"/>
          </a:xfrm>
          <a:prstGeom prst="rect">
            <a:avLst/>
          </a:prstGeom>
        </p:spPr>
      </p:pic>
      <p:sp>
        <p:nvSpPr>
          <p:cNvPr id="9" name="Text Placeholder 5">
            <a:extLst>
              <a:ext uri="{FF2B5EF4-FFF2-40B4-BE49-F238E27FC236}">
                <a16:creationId xmlns="" xmlns:a16="http://schemas.microsoft.com/office/drawing/2014/main" id="{B47FCECF-73EE-4938-97F6-6222F9DD4575}"/>
              </a:ext>
            </a:extLst>
          </p:cNvPr>
          <p:cNvSpPr>
            <a:spLocks noGrp="1"/>
          </p:cNvSpPr>
          <p:nvPr>
            <p:ph type="body" sz="quarter" idx="13"/>
          </p:nvPr>
        </p:nvSpPr>
        <p:spPr>
          <a:xfrm>
            <a:off x="1987296" y="1633728"/>
            <a:ext cx="8961120" cy="2292096"/>
          </a:xfrm>
        </p:spPr>
        <p:txBody>
          <a:bodyPr anchor="t" anchorCtr="0">
            <a:noAutofit/>
          </a:bodyPr>
          <a:lstStyle>
            <a:lvl1pPr>
              <a:defRPr sz="4400">
                <a:solidFill>
                  <a:schemeClr val="tx1"/>
                </a:solidFill>
                <a:latin typeface="Calibri" panose="020F0502020204030204" pitchFamily="34" charset="0"/>
                <a:cs typeface="Calibri" panose="020F0502020204030204" pitchFamily="34" charset="0"/>
              </a:defRPr>
            </a:lvl1pPr>
            <a:lvl2pPr marL="309026" indent="-309026">
              <a:buNone/>
              <a:defRPr sz="4400">
                <a:solidFill>
                  <a:schemeClr val="tx1"/>
                </a:solidFill>
                <a:latin typeface="Calibri" panose="020F0502020204030204" pitchFamily="34" charset="0"/>
                <a:cs typeface="Calibri" panose="020F0502020204030204" pitchFamily="34" charset="0"/>
              </a:defRPr>
            </a:lvl2pPr>
            <a:lvl3pPr marL="304792" indent="-304792">
              <a:buClrTx/>
              <a:buFont typeface="Arial" panose="020B0604020202020204" pitchFamily="34" charset="0"/>
              <a:buChar char="•"/>
              <a:defRPr>
                <a:solidFill>
                  <a:schemeClr val="tx1"/>
                </a:solidFill>
                <a:latin typeface="Calibri" panose="020F0502020204030204" pitchFamily="34" charset="0"/>
                <a:cs typeface="Calibri" panose="020F0502020204030204" pitchFamily="34" charset="0"/>
              </a:defRPr>
            </a:lvl3pPr>
            <a:lvl4pPr marL="0" indent="0">
              <a:buClrTx/>
              <a:buFont typeface="Arial" panose="020B0604020202020204" pitchFamily="34" charset="0"/>
              <a:buNone/>
              <a:defRPr sz="1600" i="1">
                <a:solidFill>
                  <a:schemeClr val="tx1"/>
                </a:solidFill>
                <a:latin typeface="Calibri" panose="020F0502020204030204" pitchFamily="34" charset="0"/>
                <a:cs typeface="Calibri" panose="020F0502020204030204" pitchFamily="34" charset="0"/>
              </a:defRPr>
            </a:lvl4pPr>
            <a:lvl5pPr marL="0" indent="0">
              <a:buClrTx/>
              <a:buFont typeface="Arial" panose="020B0604020202020204" pitchFamily="34" charset="0"/>
              <a:buNone/>
              <a:defRPr sz="1600" i="1">
                <a:solidFill>
                  <a:schemeClr val="tx1"/>
                </a:solidFill>
                <a:latin typeface="Calibri" panose="020F0502020204030204" pitchFamily="34" charset="0"/>
                <a:cs typeface="Calibri" panose="020F0502020204030204" pitchFamily="34" charset="0"/>
              </a:defRPr>
            </a:lvl5pPr>
            <a:lvl6pPr marL="0" indent="0">
              <a:buClrTx/>
              <a:buFont typeface="Arial" panose="020B0604020202020204" pitchFamily="34" charset="0"/>
              <a:buNone/>
              <a:defRPr sz="1600" i="1">
                <a:solidFill>
                  <a:schemeClr val="tx1"/>
                </a:solidFill>
              </a:defRPr>
            </a:lvl6pPr>
            <a:lvl7pPr marL="0" indent="0">
              <a:buClrTx/>
              <a:buNone/>
              <a:defRPr sz="1600" i="1">
                <a:solidFill>
                  <a:schemeClr val="tx1"/>
                </a:solidFill>
              </a:defRPr>
            </a:lvl7pPr>
            <a:lvl8pPr marL="0" indent="0">
              <a:buClrTx/>
              <a:buNone/>
              <a:defRPr sz="1600" i="1">
                <a:solidFill>
                  <a:schemeClr val="tx1"/>
                </a:solidFill>
              </a:defRPr>
            </a:lvl8pPr>
            <a:lvl9pPr marL="0" indent="0">
              <a:buClrTx/>
              <a:buFont typeface="Arial" panose="020B0604020202020204" pitchFamily="34" charset="0"/>
              <a:buNone/>
              <a:defRPr sz="16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 xmlns:a16="http://schemas.microsoft.com/office/drawing/2014/main" id="{F437EAAD-C2F6-40CC-8C2D-A4C3970B3E6F}"/>
              </a:ext>
            </a:extLst>
          </p:cNvPr>
          <p:cNvCxnSpPr>
            <a:cxnSpLocks/>
          </p:cNvCxnSpPr>
          <p:nvPr userDrawn="1"/>
        </p:nvCxnSpPr>
        <p:spPr>
          <a:xfrm>
            <a:off x="1987295" y="1463040"/>
            <a:ext cx="89611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120ADF0C-4BBB-45C4-865D-6FA4EAC3794C}"/>
              </a:ext>
            </a:extLst>
          </p:cNvPr>
          <p:cNvPicPr>
            <a:picLocks noChangeAspect="1"/>
          </p:cNvPicPr>
          <p:nvPr userDrawn="1"/>
        </p:nvPicPr>
        <p:blipFill>
          <a:blip r:embed="rId3"/>
          <a:stretch>
            <a:fillRect/>
          </a:stretch>
        </p:blipFill>
        <p:spPr bwMode="black">
          <a:xfrm>
            <a:off x="9981217" y="6373368"/>
            <a:ext cx="1704217" cy="365760"/>
          </a:xfrm>
          <a:prstGeom prst="rect">
            <a:avLst/>
          </a:prstGeom>
        </p:spPr>
      </p:pic>
      <p:sp>
        <p:nvSpPr>
          <p:cNvPr id="8" name="Slide Number Placeholder 5"/>
          <p:cNvSpPr txBox="1">
            <a:spLocks/>
          </p:cNvSpPr>
          <p:nvPr userDrawn="1"/>
        </p:nvSpPr>
        <p:spPr>
          <a:xfrm>
            <a:off x="50800" y="6305734"/>
            <a:ext cx="718927" cy="501028"/>
          </a:xfrm>
          <a:prstGeom prst="rect">
            <a:avLst/>
          </a:prstGeom>
        </p:spPr>
        <p:txBody>
          <a:bodyPr anchor="ctr"/>
          <a:lstStyle>
            <a:defPPr>
              <a:defRPr lang="en-US"/>
            </a:defPPr>
            <a:lvl1pPr algn="r" defTabSz="685891">
              <a:defRPr sz="1100" b="1">
                <a:solidFill>
                  <a:srgbClr val="00B140"/>
                </a:solidFill>
                <a:latin typeface="Calibri" panose="020F0502020204030204" pitchFamily="34" charset="0"/>
                <a:cs typeface="Calibri" panose="020F0502020204030204" pitchFamily="34" charset="0"/>
              </a:defRPr>
            </a:lvl1pPr>
            <a:lvl2pPr marL="342946" defTabSz="685891">
              <a:defRPr sz="1400"/>
            </a:lvl2pPr>
            <a:lvl3pPr marL="685891" defTabSz="685891">
              <a:defRPr sz="1400"/>
            </a:lvl3pPr>
            <a:lvl4pPr marL="1028837" defTabSz="685891">
              <a:defRPr sz="1400"/>
            </a:lvl4pPr>
            <a:lvl5pPr marL="1371783" defTabSz="685891">
              <a:defRPr sz="1400"/>
            </a:lvl5pPr>
            <a:lvl6pPr marL="1714729" defTabSz="685891">
              <a:defRPr sz="1400"/>
            </a:lvl6pPr>
            <a:lvl7pPr marL="2057674" defTabSz="685891">
              <a:defRPr sz="1400"/>
            </a:lvl7pPr>
            <a:lvl8pPr marL="2400620" defTabSz="685891">
              <a:defRPr sz="1400"/>
            </a:lvl8pPr>
            <a:lvl9pPr marL="2743566" defTabSz="685891">
              <a:defRPr sz="1400"/>
            </a:lvl9pPr>
          </a:lstStyle>
          <a:p>
            <a:pPr lvl="0"/>
            <a:fld id="{39601925-951F-4EA8-91E5-A517312BFAAA}" type="slidenum">
              <a:rPr lang="en-US" smtClean="0">
                <a:solidFill>
                  <a:schemeClr val="bg1"/>
                </a:solidFill>
              </a:rPr>
              <a:pPr lvl="0"/>
              <a:t>‹#›</a:t>
            </a:fld>
            <a:endParaRPr lang="en-US" dirty="0">
              <a:solidFill>
                <a:schemeClr val="bg1"/>
              </a:solidFill>
            </a:endParaRPr>
          </a:p>
        </p:txBody>
      </p:sp>
      <p:sp>
        <p:nvSpPr>
          <p:cNvPr id="11" name="TextBox 10"/>
          <p:cNvSpPr txBox="1">
            <a:spLocks/>
          </p:cNvSpPr>
          <p:nvPr userDrawn="1"/>
        </p:nvSpPr>
        <p:spPr>
          <a:xfrm>
            <a:off x="1987296" y="6425443"/>
            <a:ext cx="6096000" cy="261610"/>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33A0"/>
                </a:solidFill>
                <a:effectLst/>
                <a:uLnTx/>
                <a:uFillTx/>
                <a:latin typeface="Calibri" panose="020F0502020204030204" pitchFamily="34" charset="0"/>
                <a:cs typeface="Calibri" panose="020F0502020204030204" pitchFamily="34" charset="0"/>
              </a:rPr>
              <a:t>© 2018 Cognizant </a:t>
            </a:r>
          </a:p>
        </p:txBody>
      </p:sp>
    </p:spTree>
    <p:extLst>
      <p:ext uri="{BB962C8B-B14F-4D97-AF65-F5344CB8AC3E}">
        <p14:creationId xmlns:p14="http://schemas.microsoft.com/office/powerpoint/2010/main" val="410252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961" y="224509"/>
            <a:ext cx="11246332" cy="332399"/>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56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9D512A5-02AD-4CE7-95D7-2098ED248CD3}"/>
              </a:ext>
            </a:extLst>
          </p:cNvPr>
          <p:cNvPicPr>
            <a:picLocks noChangeAspect="1"/>
          </p:cNvPicPr>
          <p:nvPr userDrawn="1"/>
        </p:nvPicPr>
        <p:blipFill>
          <a:blip r:embed="rId2"/>
          <a:stretch>
            <a:fillRect/>
          </a:stretch>
        </p:blipFill>
        <p:spPr>
          <a:xfrm>
            <a:off x="1" y="7968"/>
            <a:ext cx="12177836" cy="6850033"/>
          </a:xfrm>
          <a:prstGeom prst="rect">
            <a:avLst/>
          </a:prstGeom>
        </p:spPr>
      </p:pic>
      <p:sp>
        <p:nvSpPr>
          <p:cNvPr id="2" name="Title 1"/>
          <p:cNvSpPr>
            <a:spLocks noGrp="1"/>
          </p:cNvSpPr>
          <p:nvPr>
            <p:ph type="title" hasCustomPrompt="1"/>
          </p:nvPr>
        </p:nvSpPr>
        <p:spPr>
          <a:xfrm>
            <a:off x="816864" y="2438400"/>
            <a:ext cx="10363200" cy="438912"/>
          </a:xfrm>
        </p:spPr>
        <p:txBody>
          <a:bodyPr anchor="b" anchorCtr="0">
            <a:noAutofit/>
          </a:bodyPr>
          <a:lstStyle>
            <a:lvl1pPr>
              <a:defRPr sz="4267" b="1">
                <a:solidFill>
                  <a:schemeClr val="tx1"/>
                </a:solidFill>
                <a:latin typeface="Calibri" panose="020F0502020204030204" pitchFamily="34" charset="0"/>
                <a:cs typeface="Calibri" panose="020F0502020204030204" pitchFamily="34" charset="0"/>
              </a:defRPr>
            </a:lvl1pPr>
          </a:lstStyle>
          <a:p>
            <a:r>
              <a:rPr lang="en-US" dirty="0"/>
              <a:t>Thank you</a:t>
            </a:r>
          </a:p>
        </p:txBody>
      </p:sp>
      <p:sp>
        <p:nvSpPr>
          <p:cNvPr id="8" name="Text Placeholder 7"/>
          <p:cNvSpPr>
            <a:spLocks noGrp="1"/>
          </p:cNvSpPr>
          <p:nvPr>
            <p:ph type="body" sz="quarter" idx="10" hasCustomPrompt="1"/>
          </p:nvPr>
        </p:nvSpPr>
        <p:spPr>
          <a:xfrm>
            <a:off x="816864" y="3255264"/>
            <a:ext cx="10363200" cy="841248"/>
          </a:xfrm>
          <a:prstGeom prst="rect">
            <a:avLst/>
          </a:prstGeom>
        </p:spPr>
        <p:txBody>
          <a:bodyPr vert="horz">
            <a:normAutofit/>
          </a:bodyPr>
          <a:lstStyle>
            <a:lvl1pPr marL="0" indent="0">
              <a:buNone/>
              <a:defRPr sz="2667">
                <a:solidFill>
                  <a:schemeClr val="tx1"/>
                </a:solidFill>
                <a:latin typeface="Calibri" panose="020F0502020204030204" pitchFamily="34" charset="0"/>
                <a:cs typeface="Calibri" panose="020F0502020204030204" pitchFamily="34" charset="0"/>
              </a:defRPr>
            </a:lvl1pPr>
            <a:lvl2pPr marL="0" indent="0">
              <a:buNone/>
              <a:defRPr sz="2667">
                <a:solidFill>
                  <a:schemeClr val="tx1"/>
                </a:solidFill>
              </a:defRPr>
            </a:lvl2pPr>
            <a:lvl3pPr marL="0" indent="0">
              <a:buNone/>
              <a:defRPr sz="2667">
                <a:solidFill>
                  <a:schemeClr val="tx1"/>
                </a:solidFill>
              </a:defRPr>
            </a:lvl3pPr>
            <a:lvl4pPr marL="0" indent="0">
              <a:buNone/>
              <a:defRPr sz="2667">
                <a:solidFill>
                  <a:schemeClr val="tx1"/>
                </a:solidFill>
              </a:defRPr>
            </a:lvl4pPr>
            <a:lvl5pPr marL="0" indent="0">
              <a:buNone/>
              <a:defRPr sz="2667">
                <a:solidFill>
                  <a:schemeClr val="tx1"/>
                </a:solidFill>
              </a:defRPr>
            </a:lvl5pPr>
            <a:lvl6pPr marL="0" indent="0">
              <a:buNone/>
              <a:defRPr sz="2667">
                <a:solidFill>
                  <a:schemeClr val="tx1"/>
                </a:solidFill>
              </a:defRPr>
            </a:lvl6pPr>
            <a:lvl7pPr marL="0" indent="0">
              <a:buNone/>
              <a:defRPr sz="2667">
                <a:solidFill>
                  <a:schemeClr val="tx1"/>
                </a:solidFill>
              </a:defRPr>
            </a:lvl7pPr>
            <a:lvl8pPr marL="0" indent="0">
              <a:buNone/>
              <a:defRPr sz="2667">
                <a:solidFill>
                  <a:schemeClr val="tx1"/>
                </a:solidFill>
              </a:defRPr>
            </a:lvl8pPr>
            <a:lvl9pPr marL="0" indent="0">
              <a:buNone/>
              <a:defRPr sz="2667">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4784203" y="-1296363"/>
            <a:ext cx="184731" cy="461665"/>
          </a:xfrm>
          <a:prstGeom prst="rect">
            <a:avLst/>
          </a:prstGeom>
          <a:noFill/>
        </p:spPr>
        <p:txBody>
          <a:bodyPr wrap="none" rtlCol="0">
            <a:spAutoFit/>
          </a:bodyPr>
          <a:lstStyle/>
          <a:p>
            <a:endParaRPr lang="en-US" sz="2400" dirty="0" err="1">
              <a:solidFill>
                <a:schemeClr val="tx2"/>
              </a:solidFill>
            </a:endParaRPr>
          </a:p>
        </p:txBody>
      </p:sp>
      <p:cxnSp>
        <p:nvCxnSpPr>
          <p:cNvPr id="11" name="Straight Connector 10">
            <a:extLst>
              <a:ext uri="{FF2B5EF4-FFF2-40B4-BE49-F238E27FC236}">
                <a16:creationId xmlns="" xmlns:a16="http://schemas.microsoft.com/office/drawing/2014/main" id="{8FFA5237-4D06-4CB8-B81D-E6E000044E96}"/>
              </a:ext>
            </a:extLst>
          </p:cNvPr>
          <p:cNvCxnSpPr>
            <a:cxnSpLocks/>
          </p:cNvCxnSpPr>
          <p:nvPr userDrawn="1"/>
        </p:nvCxnSpPr>
        <p:spPr>
          <a:xfrm>
            <a:off x="814851" y="3066288"/>
            <a:ext cx="2478245"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94BBC5B1-60EC-4841-A052-A7EA10470940}"/>
              </a:ext>
            </a:extLst>
          </p:cNvPr>
          <p:cNvPicPr>
            <a:picLocks noChangeAspect="1"/>
          </p:cNvPicPr>
          <p:nvPr userDrawn="1"/>
        </p:nvPicPr>
        <p:blipFill>
          <a:blip r:embed="rId3"/>
          <a:stretch>
            <a:fillRect/>
          </a:stretch>
        </p:blipFill>
        <p:spPr bwMode="black">
          <a:xfrm>
            <a:off x="8392930" y="512064"/>
            <a:ext cx="3181207" cy="682752"/>
          </a:xfrm>
          <a:prstGeom prst="rect">
            <a:avLst/>
          </a:prstGeom>
        </p:spPr>
      </p:pic>
    </p:spTree>
    <p:extLst>
      <p:ext uri="{BB962C8B-B14F-4D97-AF65-F5344CB8AC3E}">
        <p14:creationId xmlns:p14="http://schemas.microsoft.com/office/powerpoint/2010/main" val="22764126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09947BC-C135-4AF9-80CB-7EC49EFAF7EE}"/>
              </a:ext>
            </a:extLst>
          </p:cNvPr>
          <p:cNvSpPr>
            <a:spLocks noGrp="1"/>
          </p:cNvSpPr>
          <p:nvPr>
            <p:ph type="title"/>
          </p:nvPr>
        </p:nvSpPr>
        <p:spPr>
          <a:xfrm>
            <a:off x="212961" y="186297"/>
            <a:ext cx="11802426" cy="332399"/>
          </a:xfrm>
          <a:prstGeom prst="rect">
            <a:avLst/>
          </a:prstGeom>
        </p:spPr>
        <p:txBody>
          <a:bodyPr vert="horz" wrap="square" lIns="0" tIns="0" rIns="0" bIns="0" rtlCol="0" anchor="t" anchorCtr="0">
            <a:spAutoFit/>
          </a:bodyPr>
          <a:lstStyle/>
          <a:p>
            <a:r>
              <a:rPr lang="en-US" dirty="0"/>
              <a:t>Click to edit Master title style</a:t>
            </a:r>
          </a:p>
        </p:txBody>
      </p:sp>
      <p:sp>
        <p:nvSpPr>
          <p:cNvPr id="3" name="Text Placeholder 2">
            <a:extLst>
              <a:ext uri="{FF2B5EF4-FFF2-40B4-BE49-F238E27FC236}">
                <a16:creationId xmlns="" xmlns:a16="http://schemas.microsoft.com/office/drawing/2014/main" id="{178C3981-E47F-4B94-A56D-1A8F4B3B3863}"/>
              </a:ext>
            </a:extLst>
          </p:cNvPr>
          <p:cNvSpPr>
            <a:spLocks noGrp="1"/>
          </p:cNvSpPr>
          <p:nvPr>
            <p:ph type="body" idx="1"/>
          </p:nvPr>
        </p:nvSpPr>
        <p:spPr>
          <a:xfrm>
            <a:off x="212961" y="691181"/>
            <a:ext cx="11802426" cy="442569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 xmlns:a16="http://schemas.microsoft.com/office/drawing/2014/main" id="{AB68013F-8083-4869-B1B8-42E270F30CB8}"/>
              </a:ext>
            </a:extLst>
          </p:cNvPr>
          <p:cNvSpPr>
            <a:spLocks noGrp="1"/>
          </p:cNvSpPr>
          <p:nvPr>
            <p:ph type="ftr" sz="quarter" idx="3"/>
          </p:nvPr>
        </p:nvSpPr>
        <p:spPr>
          <a:xfrm>
            <a:off x="905854" y="6400800"/>
            <a:ext cx="6043586" cy="207264"/>
          </a:xfrm>
          <a:prstGeom prst="rect">
            <a:avLst/>
          </a:prstGeom>
        </p:spPr>
        <p:txBody>
          <a:bodyPr vert="horz" lIns="0" tIns="0" rIns="0" bIns="0" rtlCol="0" anchor="ctr"/>
          <a:lstStyle>
            <a:lvl1pPr algn="l">
              <a:defRPr sz="1000">
                <a:solidFill>
                  <a:schemeClr val="tx1"/>
                </a:solidFill>
                <a:latin typeface="Calibri" panose="020F0502020204030204" pitchFamily="34" charset="0"/>
                <a:cs typeface="Calibri" panose="020F050202020403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2018 Cognizant</a:t>
            </a:r>
          </a:p>
        </p:txBody>
      </p:sp>
      <p:sp>
        <p:nvSpPr>
          <p:cNvPr id="10" name="Slide Number Placeholder 9">
            <a:extLst>
              <a:ext uri="{FF2B5EF4-FFF2-40B4-BE49-F238E27FC236}">
                <a16:creationId xmlns=""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accent6"/>
                </a:solidFill>
                <a:latin typeface="Calibri" panose="020F0502020204030204" pitchFamily="34" charset="0"/>
                <a:cs typeface="Calibri" panose="020F050202020403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887149130"/>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69" r:id="rId4"/>
    <p:sldLayoutId id="2147483871" r:id="rId5"/>
  </p:sldLayoutIdLst>
  <p:hf hdr="0" dt="0"/>
  <p:txStyles>
    <p:titleStyle>
      <a:lvl1pPr algn="l" defTabSz="1219170" rtl="0" eaLnBrk="1" latinLnBrk="0" hangingPunct="1">
        <a:lnSpc>
          <a:spcPct val="90000"/>
        </a:lnSpc>
        <a:spcBef>
          <a:spcPct val="0"/>
        </a:spcBef>
        <a:buNone/>
        <a:defRPr sz="240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Calibri" panose="020F0502020204030204" pitchFamily="34" charset="0"/>
          <a:ea typeface="+mn-ea"/>
          <a:cs typeface="Calibri" panose="020F050202020403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Calibri" panose="020F0502020204030204" pitchFamily="34" charset="0"/>
          <a:ea typeface="+mn-ea"/>
          <a:cs typeface="Calibri" panose="020F050202020403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Calibri" panose="020F0502020204030204" pitchFamily="34" charset="0"/>
          <a:ea typeface="+mn-ea"/>
          <a:cs typeface="Calibri" panose="020F050202020403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Calibri" panose="020F0502020204030204" pitchFamily="34" charset="0"/>
          <a:ea typeface="+mn-ea"/>
          <a:cs typeface="Calibri" panose="020F050202020403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Calibri" panose="020F0502020204030204" pitchFamily="34" charset="0"/>
          <a:ea typeface="+mn-ea"/>
          <a:cs typeface="Calibri" panose="020F050202020403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png"/><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0.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tiff"/><Relationship Id="rId11" Type="http://schemas.microsoft.com/office/2007/relationships/hdphoto" Target="../media/hdphoto3.wdp"/><Relationship Id="rId5" Type="http://schemas.openxmlformats.org/officeDocument/2006/relationships/image" Target="../media/image23.tiff"/><Relationship Id="rId10" Type="http://schemas.openxmlformats.org/officeDocument/2006/relationships/image" Target="../media/image28.png"/><Relationship Id="rId4" Type="http://schemas.openxmlformats.org/officeDocument/2006/relationships/image" Target="../media/image22.tiff"/><Relationship Id="rId9" Type="http://schemas.openxmlformats.org/officeDocument/2006/relationships/image" Target="../media/image2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E7A215C6-E2F4-4E90-969D-C8C5FEDD8C4E}"/>
              </a:ext>
            </a:extLst>
          </p:cNvPr>
          <p:cNvSpPr>
            <a:spLocks noGrp="1"/>
          </p:cNvSpPr>
          <p:nvPr>
            <p:ph type="ctrTitle"/>
          </p:nvPr>
        </p:nvSpPr>
        <p:spPr>
          <a:xfrm>
            <a:off x="609600" y="2009145"/>
            <a:ext cx="10909110" cy="1846788"/>
          </a:xfrm>
        </p:spPr>
        <p:txBody>
          <a:bodyPr/>
          <a:lstStyle/>
          <a:p>
            <a:r>
              <a:rPr lang="en-US" dirty="0"/>
              <a:t>US </a:t>
            </a:r>
            <a:r>
              <a:rPr lang="en-US" dirty="0" smtClean="0"/>
              <a:t>Bank New Mobile App- </a:t>
            </a:r>
            <a:br>
              <a:rPr lang="en-US" dirty="0" smtClean="0"/>
            </a:br>
            <a:r>
              <a:rPr lang="en-US" dirty="0" smtClean="0"/>
              <a:t>Android Development</a:t>
            </a:r>
            <a:r>
              <a:rPr lang="en-US" dirty="0"/>
              <a:t/>
            </a:r>
            <a:br>
              <a:rPr lang="en-US" dirty="0"/>
            </a:br>
            <a:r>
              <a:rPr lang="en-US" sz="3200" b="0" i="1"/>
              <a:t>Cognizant </a:t>
            </a:r>
            <a:r>
              <a:rPr lang="en-US" sz="3200" b="0" i="1" smtClean="0"/>
              <a:t>Proposal</a:t>
            </a:r>
            <a:endParaRPr lang="en-US" sz="3200" b="0" i="1" dirty="0"/>
          </a:p>
        </p:txBody>
      </p:sp>
      <p:sp>
        <p:nvSpPr>
          <p:cNvPr id="9" name="Subtitle 8">
            <a:extLst>
              <a:ext uri="{FF2B5EF4-FFF2-40B4-BE49-F238E27FC236}">
                <a16:creationId xmlns="" xmlns:a16="http://schemas.microsoft.com/office/drawing/2014/main" id="{532E6FFD-F894-49A8-A846-C24E1AE929CD}"/>
              </a:ext>
            </a:extLst>
          </p:cNvPr>
          <p:cNvSpPr>
            <a:spLocks noGrp="1"/>
          </p:cNvSpPr>
          <p:nvPr>
            <p:ph type="subTitle" idx="1"/>
          </p:nvPr>
        </p:nvSpPr>
        <p:spPr>
          <a:xfrm>
            <a:off x="609600" y="4157473"/>
            <a:ext cx="6705600" cy="369332"/>
          </a:xfrm>
        </p:spPr>
        <p:txBody>
          <a:bodyPr/>
          <a:lstStyle/>
          <a:p>
            <a:r>
              <a:rPr lang="en-US" dirty="0" smtClean="0"/>
              <a:t>November </a:t>
            </a:r>
            <a:r>
              <a:rPr lang="en-US" dirty="0"/>
              <a:t>2018</a:t>
            </a:r>
          </a:p>
        </p:txBody>
      </p:sp>
    </p:spTree>
    <p:extLst>
      <p:ext uri="{BB962C8B-B14F-4D97-AF65-F5344CB8AC3E}">
        <p14:creationId xmlns:p14="http://schemas.microsoft.com/office/powerpoint/2010/main" val="1567538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123063545"/>
              </p:ext>
            </p:extLst>
          </p:nvPr>
        </p:nvGraphicFramePr>
        <p:xfrm>
          <a:off x="545911" y="660949"/>
          <a:ext cx="11136573" cy="5541549"/>
        </p:xfrm>
        <a:graphic>
          <a:graphicData uri="http://schemas.openxmlformats.org/drawingml/2006/table">
            <a:tbl>
              <a:tblPr firstRow="1" bandRow="1"/>
              <a:tblGrid>
                <a:gridCol w="360457">
                  <a:extLst>
                    <a:ext uri="{9D8B030D-6E8A-4147-A177-3AD203B41FA5}">
                      <a16:colId xmlns="" xmlns:a16="http://schemas.microsoft.com/office/drawing/2014/main" val="2354534119"/>
                    </a:ext>
                  </a:extLst>
                </a:gridCol>
                <a:gridCol w="279501">
                  <a:extLst>
                    <a:ext uri="{9D8B030D-6E8A-4147-A177-3AD203B41FA5}">
                      <a16:colId xmlns="" xmlns:a16="http://schemas.microsoft.com/office/drawing/2014/main" val="4161213117"/>
                    </a:ext>
                  </a:extLst>
                </a:gridCol>
                <a:gridCol w="80954">
                  <a:extLst>
                    <a:ext uri="{9D8B030D-6E8A-4147-A177-3AD203B41FA5}">
                      <a16:colId xmlns="" xmlns:a16="http://schemas.microsoft.com/office/drawing/2014/main" val="2848819669"/>
                    </a:ext>
                  </a:extLst>
                </a:gridCol>
                <a:gridCol w="360457">
                  <a:extLst>
                    <a:ext uri="{9D8B030D-6E8A-4147-A177-3AD203B41FA5}">
                      <a16:colId xmlns="" xmlns:a16="http://schemas.microsoft.com/office/drawing/2014/main" val="886131877"/>
                    </a:ext>
                  </a:extLst>
                </a:gridCol>
                <a:gridCol w="192774">
                  <a:extLst>
                    <a:ext uri="{9D8B030D-6E8A-4147-A177-3AD203B41FA5}">
                      <a16:colId xmlns="" xmlns:a16="http://schemas.microsoft.com/office/drawing/2014/main" val="3444166951"/>
                    </a:ext>
                  </a:extLst>
                </a:gridCol>
                <a:gridCol w="167682">
                  <a:extLst>
                    <a:ext uri="{9D8B030D-6E8A-4147-A177-3AD203B41FA5}">
                      <a16:colId xmlns="" xmlns:a16="http://schemas.microsoft.com/office/drawing/2014/main" val="2403221857"/>
                    </a:ext>
                  </a:extLst>
                </a:gridCol>
                <a:gridCol w="360457">
                  <a:extLst>
                    <a:ext uri="{9D8B030D-6E8A-4147-A177-3AD203B41FA5}">
                      <a16:colId xmlns="" xmlns:a16="http://schemas.microsoft.com/office/drawing/2014/main" val="4250067913"/>
                    </a:ext>
                  </a:extLst>
                </a:gridCol>
                <a:gridCol w="360457">
                  <a:extLst>
                    <a:ext uri="{9D8B030D-6E8A-4147-A177-3AD203B41FA5}">
                      <a16:colId xmlns="" xmlns:a16="http://schemas.microsoft.com/office/drawing/2014/main" val="3949708805"/>
                    </a:ext>
                  </a:extLst>
                </a:gridCol>
                <a:gridCol w="360457">
                  <a:extLst>
                    <a:ext uri="{9D8B030D-6E8A-4147-A177-3AD203B41FA5}">
                      <a16:colId xmlns="" xmlns:a16="http://schemas.microsoft.com/office/drawing/2014/main" val="523526918"/>
                    </a:ext>
                  </a:extLst>
                </a:gridCol>
                <a:gridCol w="360457">
                  <a:extLst>
                    <a:ext uri="{9D8B030D-6E8A-4147-A177-3AD203B41FA5}">
                      <a16:colId xmlns="" xmlns:a16="http://schemas.microsoft.com/office/drawing/2014/main" val="1191461958"/>
                    </a:ext>
                  </a:extLst>
                </a:gridCol>
                <a:gridCol w="360457">
                  <a:extLst>
                    <a:ext uri="{9D8B030D-6E8A-4147-A177-3AD203B41FA5}">
                      <a16:colId xmlns="" xmlns:a16="http://schemas.microsoft.com/office/drawing/2014/main" val="202445043"/>
                    </a:ext>
                  </a:extLst>
                </a:gridCol>
                <a:gridCol w="360457">
                  <a:extLst>
                    <a:ext uri="{9D8B030D-6E8A-4147-A177-3AD203B41FA5}">
                      <a16:colId xmlns="" xmlns:a16="http://schemas.microsoft.com/office/drawing/2014/main" val="77109156"/>
                    </a:ext>
                  </a:extLst>
                </a:gridCol>
                <a:gridCol w="360457">
                  <a:extLst>
                    <a:ext uri="{9D8B030D-6E8A-4147-A177-3AD203B41FA5}">
                      <a16:colId xmlns="" xmlns:a16="http://schemas.microsoft.com/office/drawing/2014/main" val="3557480751"/>
                    </a:ext>
                  </a:extLst>
                </a:gridCol>
                <a:gridCol w="360457">
                  <a:extLst>
                    <a:ext uri="{9D8B030D-6E8A-4147-A177-3AD203B41FA5}">
                      <a16:colId xmlns="" xmlns:a16="http://schemas.microsoft.com/office/drawing/2014/main" val="3875428297"/>
                    </a:ext>
                  </a:extLst>
                </a:gridCol>
                <a:gridCol w="360457">
                  <a:extLst>
                    <a:ext uri="{9D8B030D-6E8A-4147-A177-3AD203B41FA5}">
                      <a16:colId xmlns="" xmlns:a16="http://schemas.microsoft.com/office/drawing/2014/main" val="3526257272"/>
                    </a:ext>
                  </a:extLst>
                </a:gridCol>
                <a:gridCol w="360457">
                  <a:extLst>
                    <a:ext uri="{9D8B030D-6E8A-4147-A177-3AD203B41FA5}">
                      <a16:colId xmlns="" xmlns:a16="http://schemas.microsoft.com/office/drawing/2014/main" val="1174156804"/>
                    </a:ext>
                  </a:extLst>
                </a:gridCol>
                <a:gridCol w="360457">
                  <a:extLst>
                    <a:ext uri="{9D8B030D-6E8A-4147-A177-3AD203B41FA5}">
                      <a16:colId xmlns="" xmlns:a16="http://schemas.microsoft.com/office/drawing/2014/main" val="3318187174"/>
                    </a:ext>
                  </a:extLst>
                </a:gridCol>
                <a:gridCol w="360457">
                  <a:extLst>
                    <a:ext uri="{9D8B030D-6E8A-4147-A177-3AD203B41FA5}">
                      <a16:colId xmlns="" xmlns:a16="http://schemas.microsoft.com/office/drawing/2014/main" val="1600952760"/>
                    </a:ext>
                  </a:extLst>
                </a:gridCol>
                <a:gridCol w="360457">
                  <a:extLst>
                    <a:ext uri="{9D8B030D-6E8A-4147-A177-3AD203B41FA5}">
                      <a16:colId xmlns="" xmlns:a16="http://schemas.microsoft.com/office/drawing/2014/main" val="4276152390"/>
                    </a:ext>
                  </a:extLst>
                </a:gridCol>
                <a:gridCol w="360457">
                  <a:extLst>
                    <a:ext uri="{9D8B030D-6E8A-4147-A177-3AD203B41FA5}">
                      <a16:colId xmlns="" xmlns:a16="http://schemas.microsoft.com/office/drawing/2014/main" val="3826129232"/>
                    </a:ext>
                  </a:extLst>
                </a:gridCol>
                <a:gridCol w="360457">
                  <a:extLst>
                    <a:ext uri="{9D8B030D-6E8A-4147-A177-3AD203B41FA5}">
                      <a16:colId xmlns="" xmlns:a16="http://schemas.microsoft.com/office/drawing/2014/main" val="3481161528"/>
                    </a:ext>
                  </a:extLst>
                </a:gridCol>
                <a:gridCol w="330227">
                  <a:extLst>
                    <a:ext uri="{9D8B030D-6E8A-4147-A177-3AD203B41FA5}">
                      <a16:colId xmlns="" xmlns:a16="http://schemas.microsoft.com/office/drawing/2014/main" val="4073615294"/>
                    </a:ext>
                  </a:extLst>
                </a:gridCol>
                <a:gridCol w="390684">
                  <a:extLst>
                    <a:ext uri="{9D8B030D-6E8A-4147-A177-3AD203B41FA5}">
                      <a16:colId xmlns="" xmlns:a16="http://schemas.microsoft.com/office/drawing/2014/main" val="52535858"/>
                    </a:ext>
                  </a:extLst>
                </a:gridCol>
                <a:gridCol w="359197">
                  <a:extLst>
                    <a:ext uri="{9D8B030D-6E8A-4147-A177-3AD203B41FA5}">
                      <a16:colId xmlns="" xmlns:a16="http://schemas.microsoft.com/office/drawing/2014/main" val="3606600941"/>
                    </a:ext>
                  </a:extLst>
                </a:gridCol>
                <a:gridCol w="361713">
                  <a:extLst>
                    <a:ext uri="{9D8B030D-6E8A-4147-A177-3AD203B41FA5}">
                      <a16:colId xmlns="" xmlns:a16="http://schemas.microsoft.com/office/drawing/2014/main" val="3488415563"/>
                    </a:ext>
                  </a:extLst>
                </a:gridCol>
                <a:gridCol w="360457">
                  <a:extLst>
                    <a:ext uri="{9D8B030D-6E8A-4147-A177-3AD203B41FA5}">
                      <a16:colId xmlns="" xmlns:a16="http://schemas.microsoft.com/office/drawing/2014/main" val="3082974221"/>
                    </a:ext>
                  </a:extLst>
                </a:gridCol>
                <a:gridCol w="497123">
                  <a:extLst>
                    <a:ext uri="{9D8B030D-6E8A-4147-A177-3AD203B41FA5}">
                      <a16:colId xmlns="" xmlns:a16="http://schemas.microsoft.com/office/drawing/2014/main" val="2326672067"/>
                    </a:ext>
                  </a:extLst>
                </a:gridCol>
                <a:gridCol w="497123">
                  <a:extLst>
                    <a:ext uri="{9D8B030D-6E8A-4147-A177-3AD203B41FA5}">
                      <a16:colId xmlns="" xmlns:a16="http://schemas.microsoft.com/office/drawing/2014/main" val="3945657972"/>
                    </a:ext>
                  </a:extLst>
                </a:gridCol>
                <a:gridCol w="497123">
                  <a:extLst>
                    <a:ext uri="{9D8B030D-6E8A-4147-A177-3AD203B41FA5}">
                      <a16:colId xmlns="" xmlns:a16="http://schemas.microsoft.com/office/drawing/2014/main" val="1308958022"/>
                    </a:ext>
                  </a:extLst>
                </a:gridCol>
                <a:gridCol w="497123">
                  <a:extLst>
                    <a:ext uri="{9D8B030D-6E8A-4147-A177-3AD203B41FA5}">
                      <a16:colId xmlns="" xmlns:a16="http://schemas.microsoft.com/office/drawing/2014/main" val="13422963"/>
                    </a:ext>
                  </a:extLst>
                </a:gridCol>
                <a:gridCol w="497123">
                  <a:extLst>
                    <a:ext uri="{9D8B030D-6E8A-4147-A177-3AD203B41FA5}">
                      <a16:colId xmlns="" xmlns:a16="http://schemas.microsoft.com/office/drawing/2014/main" val="181438584"/>
                    </a:ext>
                  </a:extLst>
                </a:gridCol>
              </a:tblGrid>
              <a:tr h="351925">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gridSpan="2">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hMerge="1">
                  <a:txBody>
                    <a:bodyPr/>
                    <a:lstStyle/>
                    <a:p>
                      <a:endParaRPr lang="en-US"/>
                    </a:p>
                  </a:txBody>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W3</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gridSpan="2">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W4</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hMerge="1">
                  <a:txBody>
                    <a:bodyPr/>
                    <a:lstStyle/>
                    <a:p>
                      <a:endParaRPr lang="en-US"/>
                    </a:p>
                  </a:txBody>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W5</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W6</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W7</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W8</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W9</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W10</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W11</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W12</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W13</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W14</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W15</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W16</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W17</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W18</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W19</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W20</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W21</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W22</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W23</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W24</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W25</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W26</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W27</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W28</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tc>
                  <a:txBody>
                    <a:bodyPr/>
                    <a:lstStyle/>
                    <a:p>
                      <a:pPr algn="ctr" rtl="0" fontAlgn="ctr"/>
                      <a:r>
                        <a:rPr lang="en-US" sz="1200" b="1" i="0" u="none" strike="noStrike" dirty="0" smtClean="0">
                          <a:solidFill>
                            <a:schemeClr val="bg1"/>
                          </a:solidFill>
                          <a:effectLst/>
                          <a:latin typeface="Calibri" panose="020F0502020204030204" pitchFamily="34" charset="0"/>
                          <a:cs typeface="Calibri" panose="020F0502020204030204" pitchFamily="34" charset="0"/>
                        </a:rPr>
                        <a:t>W29</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bg1">
                          <a:lumMod val="8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760502293"/>
                  </a:ext>
                </a:extLst>
              </a:tr>
              <a:tr h="315088">
                <a:tc gridSpan="3">
                  <a:txBody>
                    <a:bodyPr/>
                    <a:lstStyle/>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Sprint</a:t>
                      </a:r>
                      <a:r>
                        <a:rPr lang="en-US" sz="1200" b="1" i="0" u="none" strike="noStrike" baseline="0" dirty="0" smtClean="0">
                          <a:solidFill>
                            <a:schemeClr val="bg1"/>
                          </a:solidFill>
                          <a:effectLst/>
                          <a:latin typeface="Calibri" panose="020F0502020204030204" pitchFamily="34" charset="0"/>
                          <a:cs typeface="Calibri" panose="020F0502020204030204" pitchFamily="34" charset="0"/>
                        </a:rPr>
                        <a:t> 0</a:t>
                      </a:r>
                    </a:p>
                    <a:p>
                      <a:pPr algn="ctr" rtl="0" fontAlgn="t"/>
                      <a:r>
                        <a:rPr lang="en-US" sz="1200" b="0" i="0" u="none" strike="noStrike" baseline="0" dirty="0" smtClean="0">
                          <a:solidFill>
                            <a:schemeClr val="bg1"/>
                          </a:solidFill>
                          <a:effectLst/>
                          <a:latin typeface="Calibri" panose="020F0502020204030204" pitchFamily="34" charset="0"/>
                          <a:cs typeface="Calibri" panose="020F0502020204030204" pitchFamily="34" charset="0"/>
                        </a:rPr>
                        <a:t>&lt;Design&gt;</a:t>
                      </a:r>
                      <a:endParaRPr lang="en-US" sz="1200" b="0"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rtl="0" fontAlgn="t"/>
                      <a:endParaRPr lang="en-US" sz="1700" b="0" i="0" u="none" strike="noStrike" dirty="0">
                        <a:solidFill>
                          <a:srgbClr val="000000"/>
                        </a:solidFill>
                        <a:effectLst/>
                        <a:latin typeface="Arial" panose="020B060402020202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r>
                        <a:rPr lang="en-US" sz="1200" b="0" i="0" u="none" strike="noStrike">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a:solidFill>
                            <a:srgbClr val="000000"/>
                          </a:solidFill>
                          <a:effectLst/>
                          <a:latin typeface="Calibri" panose="020F0502020204030204" pitchFamily="34" charset="0"/>
                          <a:cs typeface="Calibri" panose="020F0502020204030204" pitchFamily="34" charset="0"/>
                        </a:rPr>
                        <a:t> </a:t>
                      </a: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077513"/>
                  </a:ext>
                </a:extLst>
              </a:tr>
              <a:tr h="169124">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10">
                  <a:txBody>
                    <a:bodyPr/>
                    <a:lstStyle/>
                    <a:p>
                      <a:pPr algn="ctr" rtl="0" fontAlgn="t"/>
                      <a:r>
                        <a:rPr lang="en-US" sz="1200" b="0" i="0" u="none" strike="noStrike" dirty="0" smtClean="0">
                          <a:solidFill>
                            <a:schemeClr val="bg1"/>
                          </a:solidFill>
                          <a:effectLst/>
                          <a:latin typeface="Calibri" panose="020F0502020204030204" pitchFamily="34" charset="0"/>
                          <a:cs typeface="Calibri" panose="020F0502020204030204" pitchFamily="34" charset="0"/>
                        </a:rPr>
                        <a:t>Wireframe</a:t>
                      </a:r>
                      <a:r>
                        <a:rPr lang="en-US" sz="1200" b="0" i="0" u="none" strike="noStrike" baseline="0" dirty="0" smtClean="0">
                          <a:solidFill>
                            <a:schemeClr val="bg1"/>
                          </a:solidFill>
                          <a:effectLst/>
                          <a:latin typeface="Calibri" panose="020F0502020204030204" pitchFamily="34" charset="0"/>
                          <a:cs typeface="Calibri" panose="020F0502020204030204" pitchFamily="34" charset="0"/>
                        </a:rPr>
                        <a:t> &amp; Visual Design</a:t>
                      </a:r>
                      <a:endParaRPr lang="en-US" sz="1200" b="0"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hMerge="1">
                  <a:txBody>
                    <a:bodyPr/>
                    <a:lstStyle/>
                    <a:p>
                      <a:endParaRPr lang="en-US"/>
                    </a:p>
                  </a:txBody>
                  <a:tcPr/>
                </a:tc>
                <a:tc hMerge="1">
                  <a:txBody>
                    <a:bodyPr/>
                    <a:lstStyle/>
                    <a:p>
                      <a:pPr algn="ctr" rtl="0" fontAlgn="t"/>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t"/>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lang="en-US"/>
                    </a:p>
                  </a:txBody>
                  <a:tcPr/>
                </a:tc>
                <a:tc hMerge="1">
                  <a:txBody>
                    <a:bodyPr/>
                    <a:lstStyle/>
                    <a:p>
                      <a:pPr algn="ctr" rtl="0" fontAlgn="t"/>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t"/>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t"/>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t"/>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t"/>
                      <a:endParaRPr lang="en-US" sz="11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4258957454"/>
                  </a:ext>
                </a:extLst>
              </a:tr>
              <a:tr h="242106">
                <a:tc gridSpan="2">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1" dirty="0"/>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9">
                  <a:txBody>
                    <a:bodyPr/>
                    <a:lstStyle/>
                    <a:p>
                      <a:pPr algn="ctr" rtl="0" fontAlgn="t"/>
                      <a:r>
                        <a:rPr lang="en-US" sz="1200" b="1" i="0" u="none" strike="noStrike" kern="1200" dirty="0" smtClean="0">
                          <a:solidFill>
                            <a:schemeClr val="bg1"/>
                          </a:solidFill>
                          <a:effectLst/>
                          <a:latin typeface="Calibri" panose="020F0502020204030204" pitchFamily="34" charset="0"/>
                          <a:ea typeface="+mn-ea"/>
                          <a:cs typeface="Calibri" panose="020F0502020204030204" pitchFamily="34" charset="0"/>
                        </a:rPr>
                        <a:t>Sprint 1- 4  &lt;Development &amp; Testing&gt;</a:t>
                      </a:r>
                      <a:endParaRPr lang="en-US" sz="1200" b="1" i="0" u="none" strike="noStrike" kern="1200" dirty="0">
                        <a:solidFill>
                          <a:schemeClr val="bg1"/>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endParaRPr lang="en-US"/>
                    </a:p>
                  </a:txBody>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lumMod val="50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901406054"/>
                  </a:ext>
                </a:extLst>
              </a:tr>
              <a:tr h="242106">
                <a:tc gridSpan="2">
                  <a:txBody>
                    <a:bodyPr/>
                    <a:lstStyle/>
                    <a:p>
                      <a:pPr algn="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1</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9">
                  <a:txBody>
                    <a:bodyPr/>
                    <a:lstStyle/>
                    <a:p>
                      <a:pPr algn="ctr" rtl="0" fontAlgn="t"/>
                      <a:r>
                        <a:rPr lang="en-US" sz="1200" b="0" i="0" u="none" strike="noStrike" kern="1200" dirty="0" smtClean="0">
                          <a:solidFill>
                            <a:srgbClr val="000000"/>
                          </a:solidFill>
                          <a:effectLst/>
                          <a:latin typeface="Calibri" panose="020F0502020204030204" pitchFamily="34" charset="0"/>
                          <a:ea typeface="+mn-ea"/>
                          <a:cs typeface="Calibri" panose="020F0502020204030204" pitchFamily="34" charset="0"/>
                        </a:rPr>
                        <a:t>Hello</a:t>
                      </a:r>
                      <a:endParaRPr lang="en-US" sz="12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en-US"/>
                    </a:p>
                  </a:txBody>
                  <a:tcPr/>
                </a:tc>
                <a:tc hMerge="1">
                  <a:txBody>
                    <a:bodyPr/>
                    <a:lstStyle/>
                    <a:p>
                      <a:pPr algn="ctr" rtl="0" fontAlgn="t"/>
                      <a:endParaRPr lang="en-US" sz="105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gridSpan="2">
                  <a:txBody>
                    <a:bodyPr/>
                    <a:lstStyle/>
                    <a:p>
                      <a:pPr algn="ctr" rtl="0" fontAlgn="t"/>
                      <a:endParaRPr lang="en-US" sz="1200" b="0" i="0" u="none" strike="noStrike" dirty="0">
                        <a:solidFill>
                          <a:schemeClr val="bg2"/>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719719441"/>
                  </a:ext>
                </a:extLst>
              </a:tr>
              <a:tr h="242106">
                <a:tc gridSpan="2">
                  <a:txBody>
                    <a:bodyPr/>
                    <a:lstStyle/>
                    <a:p>
                      <a:pPr algn="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2</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9">
                  <a:txBody>
                    <a:bodyPr/>
                    <a:lstStyle/>
                    <a:p>
                      <a:pPr algn="ctr" rtl="0" fontAlgn="t"/>
                      <a:r>
                        <a:rPr lang="en-US" sz="1200" b="0" i="0" u="none" strike="noStrike" kern="1200" dirty="0" smtClean="0">
                          <a:solidFill>
                            <a:srgbClr val="000000"/>
                          </a:solidFill>
                          <a:effectLst/>
                          <a:latin typeface="Calibri" panose="020F0502020204030204" pitchFamily="34" charset="0"/>
                          <a:ea typeface="+mn-ea"/>
                          <a:cs typeface="Calibri" panose="020F0502020204030204" pitchFamily="34" charset="0"/>
                        </a:rPr>
                        <a:t>Account Management</a:t>
                      </a:r>
                      <a:endParaRPr lang="en-US" sz="12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en-US"/>
                    </a:p>
                  </a:txBody>
                  <a:tcPr/>
                </a:tc>
                <a:tc hMerge="1">
                  <a:txBody>
                    <a:bodyPr/>
                    <a:lstStyle/>
                    <a:p>
                      <a:pPr algn="ctr" rtl="0" fontAlgn="t"/>
                      <a:endParaRPr lang="en-US" sz="105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gridSpan="2">
                  <a:txBody>
                    <a:bodyPr/>
                    <a:lstStyle/>
                    <a:p>
                      <a:pPr algn="ctr" rtl="0" fontAlgn="t"/>
                      <a:endParaRPr lang="en-US" sz="1200" b="0" i="0" u="none" strike="noStrike" dirty="0">
                        <a:solidFill>
                          <a:schemeClr val="bg2"/>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2288064910"/>
                  </a:ext>
                </a:extLst>
              </a:tr>
              <a:tr h="242106">
                <a:tc gridSpan="2">
                  <a:txBody>
                    <a:bodyPr/>
                    <a:lstStyle/>
                    <a:p>
                      <a:pPr algn="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3</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9">
                  <a:txBody>
                    <a:bodyPr/>
                    <a:lstStyle/>
                    <a:p>
                      <a:pPr algn="ctr" rtl="0" fontAlgn="t"/>
                      <a:r>
                        <a:rPr lang="en-US" sz="1200" b="0" i="0" u="none" strike="noStrike" kern="1200" dirty="0" smtClean="0">
                          <a:solidFill>
                            <a:srgbClr val="000000"/>
                          </a:solidFill>
                          <a:effectLst/>
                          <a:latin typeface="Calibri" panose="020F0502020204030204" pitchFamily="34" charset="0"/>
                          <a:ea typeface="+mn-ea"/>
                          <a:cs typeface="Calibri" panose="020F0502020204030204" pitchFamily="34" charset="0"/>
                        </a:rPr>
                        <a:t>Account Management &amp; Help me</a:t>
                      </a:r>
                      <a:endParaRPr lang="en-US" sz="12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endParaRPr lang="en-US"/>
                    </a:p>
                  </a:txBody>
                  <a:tcPr/>
                </a:tc>
                <a:tc hMerge="1">
                  <a:txBody>
                    <a:bodyPr/>
                    <a:lstStyle/>
                    <a:p>
                      <a:pPr algn="ctr" rtl="0" fontAlgn="t"/>
                      <a:endParaRPr lang="en-US" sz="105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gridSpan="2">
                  <a:txBody>
                    <a:bodyPr/>
                    <a:lstStyle/>
                    <a:p>
                      <a:pPr algn="ctr" rtl="0" fontAlgn="t"/>
                      <a:endParaRPr lang="en-US" sz="1200" b="0" i="0" u="none" strike="noStrike" dirty="0">
                        <a:solidFill>
                          <a:schemeClr val="bg2"/>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917704525"/>
                  </a:ext>
                </a:extLst>
              </a:tr>
              <a:tr h="242106">
                <a:tc gridSpan="2">
                  <a:txBody>
                    <a:bodyPr/>
                    <a:lstStyle/>
                    <a:p>
                      <a:pPr algn="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4</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9">
                  <a:txBody>
                    <a:bodyPr/>
                    <a:lstStyle/>
                    <a:p>
                      <a:pPr algn="ctr"/>
                      <a:r>
                        <a:rPr lang="en-US" sz="1200" b="0" i="0" u="none" strike="noStrike" kern="1200" dirty="0" smtClean="0">
                          <a:solidFill>
                            <a:srgbClr val="000000"/>
                          </a:solidFill>
                          <a:effectLst/>
                          <a:latin typeface="Calibri" panose="020F0502020204030204" pitchFamily="34" charset="0"/>
                          <a:ea typeface="+mn-ea"/>
                          <a:cs typeface="Calibri" panose="020F0502020204030204" pitchFamily="34" charset="0"/>
                        </a:rPr>
                        <a:t>Help me</a:t>
                      </a:r>
                      <a:endParaRPr lang="en-US" sz="12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a:endParaRPr lang="en-US" sz="105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gridSpan="2">
                  <a:txBody>
                    <a:bodyPr/>
                    <a:lstStyle/>
                    <a:p>
                      <a:pPr algn="ctr" rtl="0" fontAlgn="t"/>
                      <a:endParaRPr lang="en-US" sz="1200" b="0" i="0" u="none" strike="noStrike" dirty="0">
                        <a:solidFill>
                          <a:schemeClr val="bg2"/>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996784836"/>
                  </a:ext>
                </a:extLst>
              </a:tr>
              <a:tr h="315088">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0" u="none" strike="noStrike" dirty="0" smtClean="0">
                          <a:solidFill>
                            <a:schemeClr val="bg2"/>
                          </a:solidFill>
                          <a:effectLst/>
                          <a:latin typeface="Calibri" panose="020F0502020204030204" pitchFamily="34" charset="0"/>
                          <a:cs typeface="Calibri" panose="020F0502020204030204" pitchFamily="34" charset="0"/>
                        </a:rPr>
                        <a:t>Hardening Sprint</a:t>
                      </a:r>
                      <a:endParaRPr lang="en-US" sz="1200" b="0" i="0" u="none" strike="noStrike" dirty="0">
                        <a:solidFill>
                          <a:schemeClr val="bg2"/>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97CC"/>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97CC"/>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465879011"/>
                  </a:ext>
                </a:extLst>
              </a:tr>
              <a:tr h="242106">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smtClean="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3">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Support</a:t>
                      </a:r>
                      <a:r>
                        <a:rPr lang="en-US" sz="1200" b="0" i="0" u="none" strike="noStrike" baseline="0" dirty="0" smtClean="0">
                          <a:solidFill>
                            <a:srgbClr val="000000"/>
                          </a:solidFill>
                          <a:effectLst/>
                          <a:latin typeface="Calibri" panose="020F0502020204030204" pitchFamily="34" charset="0"/>
                          <a:cs typeface="Calibri" panose="020F0502020204030204" pitchFamily="34" charset="0"/>
                        </a:rPr>
                        <a:t>  POD</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Performance Testing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2257296638"/>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smtClean="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3">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panose="020F0502020204030204" pitchFamily="34" charset="0"/>
                          <a:cs typeface="Calibri" panose="020F0502020204030204" pitchFamily="34" charset="0"/>
                        </a:rPr>
                        <a:t>Support</a:t>
                      </a:r>
                      <a:r>
                        <a:rPr lang="en-US" sz="1200" b="0" i="0" u="none" strike="noStrike" baseline="0" dirty="0" smtClean="0">
                          <a:solidFill>
                            <a:srgbClr val="000000"/>
                          </a:solidFill>
                          <a:effectLst/>
                          <a:latin typeface="Calibri" panose="020F0502020204030204" pitchFamily="34" charset="0"/>
                          <a:cs typeface="Calibri" panose="020F0502020204030204" pitchFamily="34" charset="0"/>
                        </a:rPr>
                        <a:t>  POD</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Security Testing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3543402265"/>
                  </a:ext>
                </a:extLst>
              </a:tr>
              <a:tr h="242106">
                <a:tc gridSpan="2">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1"/>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b="1"/>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8">
                  <a:txBody>
                    <a:bodyPr/>
                    <a:lstStyle/>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Sprint</a:t>
                      </a:r>
                      <a:r>
                        <a:rPr lang="en-US" sz="1200" b="1" i="0" u="none" strike="noStrike" baseline="0" dirty="0" smtClean="0">
                          <a:solidFill>
                            <a:schemeClr val="bg1"/>
                          </a:solidFill>
                          <a:effectLst/>
                          <a:latin typeface="Calibri" panose="020F0502020204030204" pitchFamily="34" charset="0"/>
                          <a:cs typeface="Calibri" panose="020F0502020204030204" pitchFamily="34" charset="0"/>
                        </a:rPr>
                        <a:t> 5- 8 &lt;Development &amp; Testing&gt;</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pPr algn="ctr"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l"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4086728034"/>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dirty="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1</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Money Movement </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1161251701"/>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2</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Insights</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2813208719"/>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3</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Insights &amp; Grow</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3175927705"/>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0" i="1" u="none" strike="noStrike" dirty="0" smtClean="0">
                          <a:solidFill>
                            <a:srgbClr val="000000"/>
                          </a:solidFill>
                          <a:effectLst/>
                          <a:latin typeface="Calibri" panose="020F0502020204030204" pitchFamily="34" charset="0"/>
                          <a:cs typeface="Calibri" panose="020F0502020204030204" pitchFamily="34" charset="0"/>
                        </a:rPr>
                        <a:t>POD 4</a:t>
                      </a:r>
                      <a:endParaRPr lang="en-US" sz="1200" b="0" i="1"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Grow</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440141026"/>
                  </a:ext>
                </a:extLst>
              </a:tr>
              <a:tr h="315088">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Hardening/</a:t>
                      </a:r>
                    </a:p>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BLAT1</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hMerge="1">
                  <a:txBody>
                    <a:bodyPr/>
                    <a:lstStyle/>
                    <a:p>
                      <a:pPr algn="l" rtl="0" fontAlgn="t"/>
                      <a:endParaRPr lang="en-US" sz="17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gridSpan="2">
                  <a:txBody>
                    <a:bodyPr/>
                    <a:lstStyle/>
                    <a:p>
                      <a:pPr algn="ctr" rtl="0" fontAlgn="t"/>
                      <a:r>
                        <a:rPr lang="en-US" sz="1200" b="0" i="0" u="none" strike="noStrike" dirty="0" smtClean="0">
                          <a:solidFill>
                            <a:schemeClr val="bg1"/>
                          </a:solidFill>
                          <a:effectLst/>
                          <a:latin typeface="Calibri" panose="020F0502020204030204" pitchFamily="34" charset="0"/>
                          <a:cs typeface="Calibri" panose="020F0502020204030204" pitchFamily="34" charset="0"/>
                        </a:rPr>
                        <a:t>BLAT</a:t>
                      </a:r>
                      <a:r>
                        <a:rPr lang="en-US" sz="1200" b="0" i="0" u="none" strike="noStrike" baseline="0" dirty="0" smtClean="0">
                          <a:solidFill>
                            <a:schemeClr val="bg1"/>
                          </a:solidFill>
                          <a:effectLst/>
                          <a:latin typeface="Calibri" panose="020F0502020204030204" pitchFamily="34" charset="0"/>
                          <a:cs typeface="Calibri" panose="020F0502020204030204" pitchFamily="34" charset="0"/>
                        </a:rPr>
                        <a:t> 2</a:t>
                      </a:r>
                      <a:endParaRPr lang="en-US" sz="1200" b="0"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956723509"/>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3">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panose="020F0502020204030204" pitchFamily="34" charset="0"/>
                          <a:cs typeface="Calibri" panose="020F0502020204030204" pitchFamily="34" charset="0"/>
                        </a:rPr>
                        <a:t>Support</a:t>
                      </a:r>
                      <a:r>
                        <a:rPr lang="en-US" sz="1200" b="0" i="0" u="none" strike="noStrike" baseline="0" dirty="0" smtClean="0">
                          <a:solidFill>
                            <a:srgbClr val="000000"/>
                          </a:solidFill>
                          <a:effectLst/>
                          <a:latin typeface="Calibri" panose="020F0502020204030204" pitchFamily="34" charset="0"/>
                          <a:cs typeface="Calibri" panose="020F0502020204030204" pitchFamily="34" charset="0"/>
                        </a:rPr>
                        <a:t>  POD</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Performance Testing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l"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l"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4045871576"/>
                  </a:ext>
                </a:extLst>
              </a:tr>
              <a:tr h="242106">
                <a:tc gridSpan="2">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3">
                  <a:txBody>
                    <a:bodyPr/>
                    <a:lstStyle/>
                    <a:p>
                      <a:pPr marL="0" marR="0" lvl="0" indent="0" algn="ctr" defTabSz="1219170" rtl="0" eaLnBrk="1" fontAlgn="t"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panose="020F0502020204030204" pitchFamily="34" charset="0"/>
                          <a:cs typeface="Calibri" panose="020F0502020204030204" pitchFamily="34" charset="0"/>
                        </a:rPr>
                        <a:t>Support</a:t>
                      </a:r>
                      <a:r>
                        <a:rPr lang="en-US" sz="1200" b="0" i="0" u="none" strike="noStrike" baseline="0" dirty="0" smtClean="0">
                          <a:solidFill>
                            <a:srgbClr val="000000"/>
                          </a:solidFill>
                          <a:effectLst/>
                          <a:latin typeface="Calibri" panose="020F0502020204030204" pitchFamily="34" charset="0"/>
                          <a:cs typeface="Calibri" panose="020F0502020204030204" pitchFamily="34" charset="0"/>
                        </a:rPr>
                        <a:t>  POD</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05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rtl="0" fontAlgn="t"/>
                      <a:endParaRPr lang="en-US" sz="105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6">
                  <a:txBody>
                    <a:bodyPr/>
                    <a:lstStyle/>
                    <a:p>
                      <a:pPr algn="ctr" rtl="0" fontAlgn="t"/>
                      <a:r>
                        <a:rPr lang="en-US" sz="1200" b="0" i="0" u="none" strike="noStrike" dirty="0" smtClean="0">
                          <a:solidFill>
                            <a:srgbClr val="000000"/>
                          </a:solidFill>
                          <a:effectLst/>
                          <a:latin typeface="Calibri" panose="020F0502020204030204" pitchFamily="34" charset="0"/>
                          <a:cs typeface="Calibri" panose="020F0502020204030204" pitchFamily="34" charset="0"/>
                        </a:rPr>
                        <a:t>Security Testing</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l"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l"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pPr algn="ctr" rtl="0" fontAlgn="t"/>
                      <a:endParaRPr lang="en-US" sz="14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C6FF"/>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2192345157"/>
                  </a:ext>
                </a:extLst>
              </a:tr>
              <a:tr h="242106">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pPr algn="ctr" rtl="0" fontAlgn="t"/>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Go live</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rtl="0" fontAlgn="t"/>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 xmlns:a16="http://schemas.microsoft.com/office/drawing/2014/main" val="3725127102"/>
                  </a:ext>
                </a:extLst>
              </a:tr>
              <a:tr h="242106">
                <a:tc gridSpan="2">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2">
                  <a:txBody>
                    <a:bodyPr/>
                    <a:lstStyle/>
                    <a:p>
                      <a:endParaRPr lang="en-US" sz="1200"/>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hMerge="1">
                  <a:txBody>
                    <a:bodyPr/>
                    <a:lstStyle/>
                    <a:p>
                      <a:endParaRPr lang="en-US"/>
                    </a:p>
                  </a:txBody>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l"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algn="ctr" rtl="0" fontAlgn="t"/>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gridSpan="4">
                  <a:txBody>
                    <a:bodyPr/>
                    <a:lstStyle/>
                    <a:p>
                      <a:pPr algn="ctr" rtl="0" fontAlgn="t"/>
                      <a:r>
                        <a:rPr lang="en-US" sz="1200" b="1" i="0" u="none" strike="noStrike" dirty="0" smtClean="0">
                          <a:solidFill>
                            <a:schemeClr val="bg1"/>
                          </a:solidFill>
                          <a:effectLst/>
                          <a:latin typeface="Calibri" panose="020F0502020204030204" pitchFamily="34" charset="0"/>
                          <a:cs typeface="Calibri" panose="020F0502020204030204" pitchFamily="34" charset="0"/>
                        </a:rPr>
                        <a:t>Warranty</a:t>
                      </a:r>
                      <a:endParaRPr lang="en-US" sz="120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5000"/>
                        <a:lumOff val="35000"/>
                      </a:schemeClr>
                    </a:solidFill>
                  </a:tcPr>
                </a:tc>
                <a:tc hMerge="1">
                  <a:txBody>
                    <a:bodyPr/>
                    <a:lstStyle/>
                    <a:p>
                      <a:pPr algn="ctr" rtl="0" fontAlgn="t"/>
                      <a:endParaRPr lang="en-US" sz="105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rtl="0" fontAlgn="t"/>
                      <a:endParaRPr lang="en-US" sz="105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rtl="0" fontAlgn="t"/>
                      <a:endParaRPr lang="en-US" sz="1050" b="1" i="0" u="none" strike="noStrike" dirty="0">
                        <a:solidFill>
                          <a:schemeClr val="bg1"/>
                        </a:solidFill>
                        <a:effectLst/>
                        <a:latin typeface="Calibri" panose="020F0502020204030204" pitchFamily="34" charset="0"/>
                        <a:cs typeface="Calibri" panose="020F0502020204030204" pitchFamily="34" charset="0"/>
                      </a:endParaRPr>
                    </a:p>
                  </a:txBody>
                  <a:tcPr marL="8942" marR="8942" marT="8942"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 xmlns:a16="http://schemas.microsoft.com/office/drawing/2014/main" val="1357525891"/>
                  </a:ext>
                </a:extLst>
              </a:tr>
            </a:tbl>
          </a:graphicData>
        </a:graphic>
      </p:graphicFrame>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dirty="0" smtClean="0"/>
              <a:t>Proposed Implementation Plan</a:t>
            </a:r>
            <a:endParaRPr lang="en-US" dirty="0"/>
          </a:p>
        </p:txBody>
      </p:sp>
      <p:sp>
        <p:nvSpPr>
          <p:cNvPr id="3" name="TextBox 2"/>
          <p:cNvSpPr txBox="1"/>
          <p:nvPr/>
        </p:nvSpPr>
        <p:spPr>
          <a:xfrm>
            <a:off x="7480300" y="1549400"/>
            <a:ext cx="3942666" cy="1292662"/>
          </a:xfrm>
          <a:prstGeom prst="rect">
            <a:avLst/>
          </a:prstGeom>
          <a:solidFill>
            <a:schemeClr val="bg1"/>
          </a:solidFill>
          <a:ln>
            <a:solidFill>
              <a:schemeClr val="accent1"/>
            </a:solidFill>
          </a:ln>
        </p:spPr>
        <p:txBody>
          <a:bodyPr wrap="square" lIns="0" tIns="0" rIns="0" bIns="0" rtlCol="0">
            <a:spAutoFit/>
          </a:bodyPr>
          <a:lstStyle/>
          <a:p>
            <a:pPr algn="l"/>
            <a:endParaRPr lang="en-US" sz="1200" dirty="0" smtClean="0">
              <a:solidFill>
                <a:schemeClr val="accent1">
                  <a:lumMod val="50000"/>
                </a:schemeClr>
              </a:solidFill>
              <a:latin typeface="Calibri" panose="020F0502020204030204" pitchFamily="34" charset="0"/>
            </a:endParaRPr>
          </a:p>
          <a:p>
            <a:pPr lvl="1"/>
            <a:r>
              <a:rPr lang="en-US" sz="1200" dirty="0" smtClean="0">
                <a:solidFill>
                  <a:schemeClr val="accent1">
                    <a:lumMod val="50000"/>
                  </a:schemeClr>
                </a:solidFill>
                <a:latin typeface="Calibri" panose="020F0502020204030204" pitchFamily="34" charset="0"/>
              </a:rPr>
              <a:t>Planned </a:t>
            </a:r>
            <a:r>
              <a:rPr lang="en-US" sz="1200" b="1" dirty="0" smtClean="0">
                <a:solidFill>
                  <a:schemeClr val="accent1">
                    <a:lumMod val="50000"/>
                  </a:schemeClr>
                </a:solidFill>
                <a:latin typeface="Calibri" panose="020F0502020204030204" pitchFamily="34" charset="0"/>
              </a:rPr>
              <a:t>Go- Live in May 2019</a:t>
            </a:r>
          </a:p>
          <a:p>
            <a:pPr marL="742950" lvl="1" indent="-285750">
              <a:buFont typeface="Arial" panose="020B0604020202020204" pitchFamily="34" charset="0"/>
              <a:buChar char="•"/>
            </a:pPr>
            <a:r>
              <a:rPr lang="en-US" sz="1200" dirty="0" smtClean="0">
                <a:solidFill>
                  <a:schemeClr val="accent1">
                    <a:lumMod val="50000"/>
                  </a:schemeClr>
                </a:solidFill>
                <a:latin typeface="Calibri" panose="020F0502020204030204" pitchFamily="34" charset="0"/>
              </a:rPr>
              <a:t>8 sprints, split into 2 Waves</a:t>
            </a:r>
          </a:p>
          <a:p>
            <a:pPr marL="742950" lvl="1" indent="-285750">
              <a:buFont typeface="Arial" panose="020B0604020202020204" pitchFamily="34" charset="0"/>
              <a:buChar char="•"/>
            </a:pPr>
            <a:r>
              <a:rPr lang="en-US" sz="1200" dirty="0" smtClean="0">
                <a:solidFill>
                  <a:schemeClr val="accent1">
                    <a:lumMod val="50000"/>
                  </a:schemeClr>
                </a:solidFill>
                <a:latin typeface="Calibri" panose="020F0502020204030204" pitchFamily="34" charset="0"/>
              </a:rPr>
              <a:t>Concurrent execution of 4 sprints</a:t>
            </a:r>
          </a:p>
          <a:p>
            <a:pPr marL="742950" lvl="1" indent="-285750">
              <a:buFont typeface="Arial" panose="020B0604020202020204" pitchFamily="34" charset="0"/>
              <a:buChar char="•"/>
            </a:pPr>
            <a:r>
              <a:rPr lang="en-US" sz="1200" dirty="0" smtClean="0">
                <a:solidFill>
                  <a:schemeClr val="accent1">
                    <a:lumMod val="50000"/>
                  </a:schemeClr>
                </a:solidFill>
                <a:latin typeface="Calibri" panose="020F0502020204030204" pitchFamily="34" charset="0"/>
              </a:rPr>
              <a:t>Executed through 4 PODS + 2 Shared PODs</a:t>
            </a:r>
          </a:p>
          <a:p>
            <a:pPr marL="742950" lvl="1" indent="-285750">
              <a:buFont typeface="Arial" panose="020B0604020202020204" pitchFamily="34" charset="0"/>
              <a:buChar char="•"/>
            </a:pPr>
            <a:r>
              <a:rPr lang="en-US" sz="1200" dirty="0" smtClean="0">
                <a:solidFill>
                  <a:schemeClr val="accent1">
                    <a:lumMod val="50000"/>
                  </a:schemeClr>
                </a:solidFill>
                <a:latin typeface="Calibri" panose="020F0502020204030204" pitchFamily="34" charset="0"/>
              </a:rPr>
              <a:t>25 weeks duration+ 4 weeks of Warranty support</a:t>
            </a:r>
          </a:p>
          <a:p>
            <a:pPr lvl="1"/>
            <a:endParaRPr lang="en-US" sz="1200" dirty="0" smtClean="0">
              <a:solidFill>
                <a:schemeClr val="accent1">
                  <a:lumMod val="50000"/>
                </a:schemeClr>
              </a:solidFill>
              <a:latin typeface="Calibri" panose="020F0502020204030204" pitchFamily="34" charset="0"/>
            </a:endParaRPr>
          </a:p>
        </p:txBody>
      </p:sp>
      <p:sp>
        <p:nvSpPr>
          <p:cNvPr id="4" name="Right Brace 3"/>
          <p:cNvSpPr/>
          <p:nvPr/>
        </p:nvSpPr>
        <p:spPr>
          <a:xfrm>
            <a:off x="4459458" y="1674055"/>
            <a:ext cx="45719" cy="9988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6" name="TextBox 5"/>
          <p:cNvSpPr txBox="1"/>
          <p:nvPr/>
        </p:nvSpPr>
        <p:spPr>
          <a:xfrm>
            <a:off x="4664417" y="1850292"/>
            <a:ext cx="1244014" cy="646331"/>
          </a:xfrm>
          <a:prstGeom prst="rect">
            <a:avLst/>
          </a:prstGeom>
          <a:noFill/>
        </p:spPr>
        <p:txBody>
          <a:bodyPr wrap="square" lIns="0" tIns="0" rIns="0" bIns="0" rtlCol="0">
            <a:spAutoFit/>
          </a:bodyPr>
          <a:lstStyle/>
          <a:p>
            <a:endParaRPr lang="en-US" sz="1400" b="1" dirty="0" smtClean="0">
              <a:solidFill>
                <a:schemeClr val="accent1">
                  <a:lumMod val="50000"/>
                </a:schemeClr>
              </a:solidFill>
              <a:latin typeface="Calibri" panose="020F0502020204030204" pitchFamily="34" charset="0"/>
            </a:endParaRPr>
          </a:p>
          <a:p>
            <a:r>
              <a:rPr lang="en-US" sz="1400" b="1" dirty="0" smtClean="0">
                <a:solidFill>
                  <a:schemeClr val="accent1">
                    <a:lumMod val="50000"/>
                  </a:schemeClr>
                </a:solidFill>
                <a:latin typeface="Calibri" panose="020F0502020204030204" pitchFamily="34" charset="0"/>
              </a:rPr>
              <a:t>   Wave 1</a:t>
            </a:r>
          </a:p>
          <a:p>
            <a:pPr lvl="1"/>
            <a:endParaRPr lang="en-US" sz="1400" b="1" dirty="0" smtClean="0">
              <a:solidFill>
                <a:schemeClr val="accent1">
                  <a:lumMod val="50000"/>
                </a:schemeClr>
              </a:solidFill>
              <a:latin typeface="Calibri" panose="020F0502020204030204" pitchFamily="34" charset="0"/>
            </a:endParaRPr>
          </a:p>
        </p:txBody>
      </p:sp>
      <p:sp>
        <p:nvSpPr>
          <p:cNvPr id="7" name="Right Brace 6"/>
          <p:cNvSpPr/>
          <p:nvPr/>
        </p:nvSpPr>
        <p:spPr>
          <a:xfrm>
            <a:off x="8016240" y="3730513"/>
            <a:ext cx="45719" cy="9988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panose="020F0502020204030204" pitchFamily="34" charset="0"/>
            </a:endParaRPr>
          </a:p>
        </p:txBody>
      </p:sp>
      <p:sp>
        <p:nvSpPr>
          <p:cNvPr id="8" name="TextBox 7"/>
          <p:cNvSpPr txBox="1"/>
          <p:nvPr/>
        </p:nvSpPr>
        <p:spPr>
          <a:xfrm>
            <a:off x="8221199" y="3906750"/>
            <a:ext cx="1244014" cy="646331"/>
          </a:xfrm>
          <a:prstGeom prst="rect">
            <a:avLst/>
          </a:prstGeom>
          <a:noFill/>
        </p:spPr>
        <p:txBody>
          <a:bodyPr wrap="square" lIns="0" tIns="0" rIns="0" bIns="0" rtlCol="0">
            <a:spAutoFit/>
          </a:bodyPr>
          <a:lstStyle/>
          <a:p>
            <a:endParaRPr lang="en-US" sz="1400" b="1" dirty="0" smtClean="0">
              <a:solidFill>
                <a:schemeClr val="accent1">
                  <a:lumMod val="50000"/>
                </a:schemeClr>
              </a:solidFill>
              <a:latin typeface="Calibri" panose="020F0502020204030204" pitchFamily="34" charset="0"/>
            </a:endParaRPr>
          </a:p>
          <a:p>
            <a:r>
              <a:rPr lang="en-US" sz="1400" b="1" dirty="0" smtClean="0">
                <a:solidFill>
                  <a:schemeClr val="accent1">
                    <a:lumMod val="50000"/>
                  </a:schemeClr>
                </a:solidFill>
                <a:latin typeface="Calibri" panose="020F0502020204030204" pitchFamily="34" charset="0"/>
              </a:rPr>
              <a:t>   Wave 2</a:t>
            </a:r>
          </a:p>
          <a:p>
            <a:pPr lvl="1"/>
            <a:endParaRPr lang="en-US" sz="1400" b="1" dirty="0" smtClean="0">
              <a:solidFill>
                <a:schemeClr val="accent1">
                  <a:lumMod val="50000"/>
                </a:schemeClr>
              </a:solidFill>
              <a:latin typeface="Calibri" panose="020F0502020204030204" pitchFamily="34" charset="0"/>
            </a:endParaRPr>
          </a:p>
        </p:txBody>
      </p:sp>
    </p:spTree>
    <p:extLst>
      <p:ext uri="{BB962C8B-B14F-4D97-AF65-F5344CB8AC3E}">
        <p14:creationId xmlns:p14="http://schemas.microsoft.com/office/powerpoint/2010/main" val="1034391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flipH="1">
            <a:off x="8087044" y="605023"/>
            <a:ext cx="3816369" cy="5560646"/>
          </a:xfrm>
          <a:prstGeom prst="rect">
            <a:avLst/>
          </a:prstGeom>
          <a:solidFill>
            <a:schemeClr val="bg1"/>
          </a:solidFill>
          <a:ln>
            <a:noFill/>
          </a:ln>
          <a:effectLst>
            <a:outerShdw blurRad="190500" dist="38100" dir="2700000" sx="101000" sy="101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dirty="0" smtClean="0"/>
              <a:t>Key Assumptions</a:t>
            </a:r>
            <a:endParaRPr lang="en-US" dirty="0"/>
          </a:p>
        </p:txBody>
      </p:sp>
      <p:sp>
        <p:nvSpPr>
          <p:cNvPr id="4" name="Rectangle 3"/>
          <p:cNvSpPr/>
          <p:nvPr/>
        </p:nvSpPr>
        <p:spPr>
          <a:xfrm>
            <a:off x="245661" y="605023"/>
            <a:ext cx="7791509" cy="5560646"/>
          </a:xfrm>
          <a:prstGeom prst="rect">
            <a:avLst/>
          </a:prstGeom>
          <a:solidFill>
            <a:schemeClr val="bg1"/>
          </a:solidFill>
          <a:ln>
            <a:noFill/>
          </a:ln>
          <a:effectLst>
            <a:outerShdw blurRad="190500" dist="38100" dir="2700000" sx="101000" sy="101000" algn="tl"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3" name="Rectangle 2"/>
          <p:cNvSpPr/>
          <p:nvPr/>
        </p:nvSpPr>
        <p:spPr>
          <a:xfrm>
            <a:off x="352724" y="715620"/>
            <a:ext cx="7694565" cy="5539978"/>
          </a:xfrm>
          <a:prstGeom prst="rect">
            <a:avLst/>
          </a:prstGeom>
        </p:spPr>
        <p:txBody>
          <a:bodyPr wrap="square">
            <a:spAutoFit/>
          </a:bodyPr>
          <a:lstStyle/>
          <a:p>
            <a:pPr algn="just"/>
            <a:r>
              <a:rPr lang="en-US" sz="1400" b="1" dirty="0" smtClean="0">
                <a:solidFill>
                  <a:schemeClr val="tx2">
                    <a:lumMod val="65000"/>
                    <a:lumOff val="35000"/>
                  </a:schemeClr>
                </a:solidFill>
                <a:latin typeface="Calibri" panose="020F0502020204030204" pitchFamily="34" charset="0"/>
                <a:cs typeface="Calibri" panose="020F0502020204030204" pitchFamily="34" charset="0"/>
              </a:rPr>
              <a:t>Scope Assumptions:</a:t>
            </a:r>
          </a:p>
          <a:p>
            <a:pPr marL="171450" indent="-171450" algn="just">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Target platform considered is for Android covering </a:t>
            </a:r>
            <a:r>
              <a:rPr lang="en-US" sz="1200" dirty="0">
                <a:solidFill>
                  <a:schemeClr val="tx2">
                    <a:lumMod val="65000"/>
                    <a:lumOff val="35000"/>
                  </a:schemeClr>
                </a:solidFill>
                <a:latin typeface="Calibri" panose="020F0502020204030204" pitchFamily="34" charset="0"/>
                <a:cs typeface="Calibri" panose="020F0502020204030204" pitchFamily="34" charset="0"/>
              </a:rPr>
              <a:t>Android Phone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&amp; </a:t>
            </a:r>
            <a:r>
              <a:rPr lang="en-US" sz="1200" dirty="0">
                <a:solidFill>
                  <a:schemeClr val="tx2">
                    <a:lumMod val="65000"/>
                    <a:lumOff val="35000"/>
                  </a:schemeClr>
                </a:solidFill>
                <a:latin typeface="Calibri" panose="020F0502020204030204" pitchFamily="34" charset="0"/>
                <a:cs typeface="Calibri" panose="020F0502020204030204" pitchFamily="34" charset="0"/>
              </a:rPr>
              <a:t>Tablet devices running Android OS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6.0,7.0 &amp; 8.0</a:t>
            </a:r>
          </a:p>
          <a:p>
            <a:pPr marL="171450" indent="-171450" algn="just">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Current </a:t>
            </a:r>
            <a:r>
              <a:rPr lang="en-US" sz="1200" dirty="0">
                <a:solidFill>
                  <a:schemeClr val="tx2">
                    <a:lumMod val="65000"/>
                    <a:lumOff val="35000"/>
                  </a:schemeClr>
                </a:solidFill>
                <a:latin typeface="Calibri" panose="020F0502020204030204" pitchFamily="34" charset="0"/>
                <a:cs typeface="Calibri" panose="020F0502020204030204" pitchFamily="34" charset="0"/>
              </a:rPr>
              <a:t>assumption is considered for 5 user group. If more user groups are added to this application/ portal at a later point of time, the effort would increase proportionally.</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Overall 25 business critical flows has been considered for which performance test script needs to be developed</a:t>
            </a:r>
          </a:p>
          <a:p>
            <a:pPr marL="171450" indent="-171450" algn="just">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We </a:t>
            </a:r>
            <a:r>
              <a:rPr lang="en-US" sz="1200" dirty="0">
                <a:solidFill>
                  <a:schemeClr val="tx2">
                    <a:lumMod val="65000"/>
                    <a:lumOff val="35000"/>
                  </a:schemeClr>
                </a:solidFill>
                <a:latin typeface="Calibri" panose="020F0502020204030204" pitchFamily="34" charset="0"/>
                <a:cs typeface="Calibri" panose="020F0502020204030204" pitchFamily="34" charset="0"/>
              </a:rPr>
              <a:t>assume tutorial feature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in Hello Module will </a:t>
            </a:r>
            <a:r>
              <a:rPr lang="en-US" sz="1200" dirty="0">
                <a:solidFill>
                  <a:schemeClr val="tx2">
                    <a:lumMod val="65000"/>
                    <a:lumOff val="35000"/>
                  </a:schemeClr>
                </a:solidFill>
                <a:latin typeface="Calibri" panose="020F0502020204030204" pitchFamily="34" charset="0"/>
                <a:cs typeface="Calibri" panose="020F0502020204030204" pitchFamily="34" charset="0"/>
              </a:rPr>
              <a:t>have static screens that needs to be rendered as an overlay on top of application's first screen/first time login </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We assume The 'Digital Enrollment' feature is available on web and not considered in scope for  mobile app</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Insights features assumed to be integration with external API and cognizant has assumed 4 to 5 screens on an average for this module. Estimation shall be revised after requirement is finalized</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Set up Visual pattern &amp; Password reset are not considered in the scope </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Link to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Montage </a:t>
            </a:r>
            <a:r>
              <a:rPr lang="en-US" sz="1200" dirty="0">
                <a:solidFill>
                  <a:schemeClr val="tx2">
                    <a:lumMod val="65000"/>
                    <a:lumOff val="35000"/>
                  </a:schemeClr>
                </a:solidFill>
                <a:latin typeface="Calibri" panose="020F0502020204030204" pitchFamily="34" charset="0"/>
                <a:cs typeface="Calibri" panose="020F0502020204030204" pitchFamily="34" charset="0"/>
              </a:rPr>
              <a:t>is assumed to be URL redirect from the app </a:t>
            </a:r>
          </a:p>
          <a:p>
            <a:pPr marL="171450" indent="-171450" algn="just">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For Wealth/Mortgage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features , we </a:t>
            </a:r>
            <a:r>
              <a:rPr lang="en-US" sz="1200" dirty="0">
                <a:solidFill>
                  <a:schemeClr val="tx2">
                    <a:lumMod val="65000"/>
                    <a:lumOff val="35000"/>
                  </a:schemeClr>
                </a:solidFill>
                <a:latin typeface="Calibri" panose="020F0502020204030204" pitchFamily="34" charset="0"/>
                <a:cs typeface="Calibri" panose="020F0502020204030204" pitchFamily="34" charset="0"/>
              </a:rPr>
              <a:t>have assumed 5 screens per menu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&amp; redirect </a:t>
            </a:r>
            <a:r>
              <a:rPr lang="en-US" sz="1200" dirty="0">
                <a:solidFill>
                  <a:schemeClr val="tx2">
                    <a:lumMod val="65000"/>
                    <a:lumOff val="35000"/>
                  </a:schemeClr>
                </a:solidFill>
                <a:latin typeface="Calibri" panose="020F0502020204030204" pitchFamily="34" charset="0"/>
                <a:cs typeface="Calibri" panose="020F0502020204030204" pitchFamily="34" charset="0"/>
              </a:rPr>
              <a:t>to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Application </a:t>
            </a:r>
            <a:r>
              <a:rPr lang="en-US" sz="1200" dirty="0">
                <a:solidFill>
                  <a:schemeClr val="tx2">
                    <a:lumMod val="65000"/>
                    <a:lumOff val="35000"/>
                  </a:schemeClr>
                </a:solidFill>
                <a:latin typeface="Calibri" panose="020F0502020204030204" pitchFamily="34" charset="0"/>
                <a:cs typeface="Calibri" panose="020F0502020204030204" pitchFamily="34" charset="0"/>
              </a:rPr>
              <a:t>wherever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required</a:t>
            </a:r>
            <a:endParaRPr lang="en-US" sz="1200" dirty="0">
              <a:solidFill>
                <a:schemeClr val="tx2">
                  <a:lumMod val="65000"/>
                  <a:lumOff val="35000"/>
                </a:schemeClr>
              </a:solidFill>
              <a:latin typeface="Calibri" panose="020F0502020204030204" pitchFamily="34" charset="0"/>
              <a:cs typeface="Calibri" panose="020F0502020204030204" pitchFamily="34" charset="0"/>
            </a:endParaRPr>
          </a:p>
          <a:p>
            <a:pPr algn="just"/>
            <a:endParaRPr lang="en-US" sz="1200" dirty="0">
              <a:solidFill>
                <a:schemeClr val="tx2">
                  <a:lumMod val="65000"/>
                  <a:lumOff val="35000"/>
                </a:schemeClr>
              </a:solidFill>
              <a:latin typeface="Calibri" panose="020F0502020204030204" pitchFamily="34" charset="0"/>
              <a:cs typeface="Calibri" panose="020F0502020204030204" pitchFamily="34" charset="0"/>
            </a:endParaRPr>
          </a:p>
          <a:p>
            <a:pPr algn="just"/>
            <a:r>
              <a:rPr lang="en-US" sz="1400" b="1" dirty="0" smtClean="0">
                <a:solidFill>
                  <a:schemeClr val="tx2">
                    <a:lumMod val="65000"/>
                    <a:lumOff val="35000"/>
                  </a:schemeClr>
                </a:solidFill>
                <a:latin typeface="Calibri" panose="020F0502020204030204" pitchFamily="34" charset="0"/>
                <a:cs typeface="Calibri" panose="020F0502020204030204" pitchFamily="34" charset="0"/>
              </a:rPr>
              <a:t>General Assumptions:</a:t>
            </a:r>
          </a:p>
          <a:p>
            <a:pPr marL="171450" indent="-171450" algn="just">
              <a:buFont typeface="Arial" panose="020B0604020202020204" pitchFamily="34" charset="0"/>
              <a:buChar char="•"/>
            </a:pPr>
            <a:r>
              <a:rPr lang="en-US" sz="1200" dirty="0">
                <a:solidFill>
                  <a:srgbClr val="000000">
                    <a:lumMod val="65000"/>
                    <a:lumOff val="35000"/>
                  </a:srgbClr>
                </a:solidFill>
                <a:latin typeface="Calibri" panose="020F0502020204030204" pitchFamily="34" charset="0"/>
                <a:cs typeface="Calibri" panose="020F0502020204030204" pitchFamily="34" charset="0"/>
              </a:rPr>
              <a:t>Estimation is based on our understanding of high level features/ requirement shared by US Bank. Any change in scope &amp; complexity will impact the timeline and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efforts</a:t>
            </a:r>
          </a:p>
          <a:p>
            <a:pPr marL="171450" indent="-171450" algn="just">
              <a:buFont typeface="Arial" panose="020B0604020202020204" pitchFamily="34" charset="0"/>
              <a:buChar char="•"/>
            </a:pPr>
            <a:r>
              <a:rPr lang="en-US" sz="1200" dirty="0" smtClean="0">
                <a:solidFill>
                  <a:srgbClr val="000000">
                    <a:lumMod val="65000"/>
                    <a:lumOff val="35000"/>
                  </a:srgbClr>
                </a:solidFill>
                <a:latin typeface="Calibri" panose="020F0502020204030204" pitchFamily="34" charset="0"/>
                <a:cs typeface="Calibri" panose="020F0502020204030204" pitchFamily="34" charset="0"/>
              </a:rPr>
              <a:t>Only </a:t>
            </a:r>
            <a:r>
              <a:rPr lang="en-US" sz="1200" dirty="0">
                <a:solidFill>
                  <a:srgbClr val="000000">
                    <a:lumMod val="65000"/>
                    <a:lumOff val="35000"/>
                  </a:srgbClr>
                </a:solidFill>
                <a:latin typeface="Calibri" panose="020F0502020204030204" pitchFamily="34" charset="0"/>
                <a:cs typeface="Calibri" panose="020F0502020204030204" pitchFamily="34" charset="0"/>
              </a:rPr>
              <a:t>English &amp; Spanish language support are considered </a:t>
            </a:r>
          </a:p>
          <a:p>
            <a:pPr lvl="0" algn="just"/>
            <a:endParaRPr lang="en-US" sz="1200" dirty="0" smtClean="0">
              <a:solidFill>
                <a:srgbClr val="000000">
                  <a:lumMod val="65000"/>
                  <a:lumOff val="35000"/>
                </a:srgbClr>
              </a:solidFill>
              <a:latin typeface="Calibri" panose="020F0502020204030204" pitchFamily="34" charset="0"/>
              <a:cs typeface="Calibri" panose="020F0502020204030204" pitchFamily="34" charset="0"/>
            </a:endParaRPr>
          </a:p>
          <a:p>
            <a:pPr algn="just"/>
            <a:r>
              <a:rPr lang="en-US" sz="1400" b="1" dirty="0" smtClean="0">
                <a:solidFill>
                  <a:schemeClr val="tx2">
                    <a:lumMod val="65000"/>
                    <a:lumOff val="35000"/>
                  </a:schemeClr>
                </a:solidFill>
                <a:latin typeface="Calibri" panose="020F0502020204030204" pitchFamily="34" charset="0"/>
                <a:cs typeface="Calibri" panose="020F0502020204030204" pitchFamily="34" charset="0"/>
              </a:rPr>
              <a:t>Design Assumptions</a:t>
            </a:r>
            <a:r>
              <a:rPr lang="en-US" sz="1400" b="1" dirty="0">
                <a:solidFill>
                  <a:schemeClr val="tx2">
                    <a:lumMod val="65000"/>
                    <a:lumOff val="35000"/>
                  </a:schemeClr>
                </a:solidFill>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200" dirty="0" smtClean="0">
                <a:solidFill>
                  <a:srgbClr val="000000">
                    <a:lumMod val="65000"/>
                    <a:lumOff val="35000"/>
                  </a:srgbClr>
                </a:solidFill>
                <a:latin typeface="Calibri" panose="020F0502020204030204" pitchFamily="34" charset="0"/>
                <a:cs typeface="Calibri" panose="020F0502020204030204" pitchFamily="34" charset="0"/>
              </a:rPr>
              <a:t>Wireframes and </a:t>
            </a:r>
            <a:r>
              <a:rPr lang="en-US" sz="1200" dirty="0">
                <a:solidFill>
                  <a:srgbClr val="000000">
                    <a:lumMod val="65000"/>
                    <a:lumOff val="35000"/>
                  </a:srgbClr>
                </a:solidFill>
                <a:latin typeface="Calibri" panose="020F0502020204030204" pitchFamily="34" charset="0"/>
                <a:cs typeface="Calibri" panose="020F0502020204030204" pitchFamily="34" charset="0"/>
              </a:rPr>
              <a:t>Visual Designs will be created only for Typical screens &amp; Component Interaction or Layout changes for Android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only. Orientation support considered is Portrait for Phone and </a:t>
            </a:r>
            <a:r>
              <a:rPr lang="en-US" sz="1200" dirty="0">
                <a:solidFill>
                  <a:srgbClr val="000000">
                    <a:lumMod val="65000"/>
                    <a:lumOff val="35000"/>
                  </a:srgbClr>
                </a:solidFill>
                <a:latin typeface="Calibri" panose="020F0502020204030204" pitchFamily="34" charset="0"/>
                <a:cs typeface="Calibri" panose="020F0502020204030204" pitchFamily="34" charset="0"/>
              </a:rPr>
              <a:t>Landscape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for Tablet</a:t>
            </a:r>
            <a:endParaRPr lang="en-US" sz="1200" dirty="0">
              <a:solidFill>
                <a:srgbClr val="000000">
                  <a:lumMod val="65000"/>
                  <a:lumOff val="35000"/>
                </a:srgbClr>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200" dirty="0">
                <a:solidFill>
                  <a:srgbClr val="000000">
                    <a:lumMod val="65000"/>
                    <a:lumOff val="35000"/>
                  </a:srgbClr>
                </a:solidFill>
                <a:latin typeface="Calibri" panose="020F0502020204030204" pitchFamily="34" charset="0"/>
                <a:cs typeface="Calibri" panose="020F0502020204030204" pitchFamily="34" charset="0"/>
              </a:rPr>
              <a:t>Accessibility evaluation would be conducted with </a:t>
            </a:r>
            <a:r>
              <a:rPr lang="en-US" sz="1200" dirty="0" err="1">
                <a:solidFill>
                  <a:srgbClr val="000000">
                    <a:lumMod val="65000"/>
                    <a:lumOff val="35000"/>
                  </a:srgbClr>
                </a:solidFill>
                <a:latin typeface="Calibri" panose="020F0502020204030204" pitchFamily="34" charset="0"/>
                <a:cs typeface="Calibri" panose="020F0502020204030204" pitchFamily="34" charset="0"/>
              </a:rPr>
              <a:t>TalkBack</a:t>
            </a:r>
            <a:r>
              <a:rPr lang="en-US" sz="1200" dirty="0">
                <a:solidFill>
                  <a:srgbClr val="000000">
                    <a:lumMod val="65000"/>
                    <a:lumOff val="35000"/>
                  </a:srgbClr>
                </a:solidFill>
                <a:latin typeface="Calibri" panose="020F0502020204030204" pitchFamily="34" charset="0"/>
                <a:cs typeface="Calibri" panose="020F0502020204030204" pitchFamily="34" charset="0"/>
              </a:rPr>
              <a:t> or Voice Assistant screen reader in Android</a:t>
            </a:r>
          </a:p>
          <a:p>
            <a:pPr marL="171450" indent="-171450" algn="just">
              <a:buFont typeface="Arial" panose="020B0604020202020204" pitchFamily="34" charset="0"/>
              <a:buChar char="•"/>
            </a:pPr>
            <a:r>
              <a:rPr lang="en-US" sz="1200" dirty="0" smtClean="0">
                <a:solidFill>
                  <a:srgbClr val="000000">
                    <a:lumMod val="65000"/>
                    <a:lumOff val="35000"/>
                  </a:srgbClr>
                </a:solidFill>
                <a:latin typeface="Calibri" panose="020F0502020204030204" pitchFamily="34" charset="0"/>
                <a:cs typeface="Calibri" panose="020F0502020204030204" pitchFamily="34" charset="0"/>
              </a:rPr>
              <a:t>Level AA Accessibility </a:t>
            </a:r>
            <a:r>
              <a:rPr lang="en-US" sz="1200" dirty="0">
                <a:solidFill>
                  <a:srgbClr val="000000">
                    <a:lumMod val="65000"/>
                    <a:lumOff val="35000"/>
                  </a:srgbClr>
                </a:solidFill>
                <a:latin typeface="Calibri" panose="020F0502020204030204" pitchFamily="34" charset="0"/>
                <a:cs typeface="Calibri" panose="020F0502020204030204" pitchFamily="34" charset="0"/>
              </a:rPr>
              <a:t>compliance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is </a:t>
            </a:r>
            <a:r>
              <a:rPr lang="en-US" sz="1200" dirty="0">
                <a:solidFill>
                  <a:srgbClr val="000000">
                    <a:lumMod val="65000"/>
                    <a:lumOff val="35000"/>
                  </a:srgbClr>
                </a:solidFill>
                <a:latin typeface="Calibri" panose="020F0502020204030204" pitchFamily="34" charset="0"/>
                <a:cs typeface="Calibri" panose="020F0502020204030204" pitchFamily="34" charset="0"/>
              </a:rPr>
              <a:t>considered.</a:t>
            </a:r>
          </a:p>
          <a:p>
            <a:pPr marL="171450" indent="-171450" algn="just">
              <a:buFont typeface="Arial" panose="020B0604020202020204" pitchFamily="34" charset="0"/>
              <a:buChar char="•"/>
            </a:pPr>
            <a:r>
              <a:rPr lang="en-US" sz="1200" dirty="0" smtClean="0">
                <a:solidFill>
                  <a:srgbClr val="000000">
                    <a:lumMod val="65000"/>
                    <a:lumOff val="35000"/>
                  </a:srgbClr>
                </a:solidFill>
                <a:latin typeface="Calibri" panose="020F0502020204030204" pitchFamily="34" charset="0"/>
                <a:cs typeface="Calibri" panose="020F0502020204030204" pitchFamily="34" charset="0"/>
              </a:rPr>
              <a:t>We assume existing </a:t>
            </a:r>
            <a:r>
              <a:rPr lang="en-US" sz="1200" dirty="0">
                <a:solidFill>
                  <a:srgbClr val="000000">
                    <a:lumMod val="65000"/>
                    <a:lumOff val="35000"/>
                  </a:srgbClr>
                </a:solidFill>
                <a:latin typeface="Calibri" panose="020F0502020204030204" pitchFamily="34" charset="0"/>
                <a:cs typeface="Calibri" panose="020F0502020204030204" pitchFamily="34" charset="0"/>
              </a:rPr>
              <a:t>User experience to be migrated to Android. Enhancement is not expected. iOS design documents (authorable files)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will be provided </a:t>
            </a:r>
          </a:p>
          <a:p>
            <a:pPr marL="171450" indent="-171450" algn="just">
              <a:buFont typeface="Arial" panose="020B0604020202020204" pitchFamily="34" charset="0"/>
              <a:buChar char="•"/>
            </a:pPr>
            <a:r>
              <a:rPr lang="en-US" sz="1200" dirty="0" smtClean="0">
                <a:solidFill>
                  <a:srgbClr val="000000">
                    <a:lumMod val="65000"/>
                    <a:lumOff val="35000"/>
                  </a:srgbClr>
                </a:solidFill>
                <a:latin typeface="Calibri" panose="020F0502020204030204" pitchFamily="34" charset="0"/>
                <a:cs typeface="Calibri" panose="020F0502020204030204" pitchFamily="34" charset="0"/>
              </a:rPr>
              <a:t>Any </a:t>
            </a:r>
            <a:r>
              <a:rPr lang="en-US" sz="1200" dirty="0">
                <a:solidFill>
                  <a:srgbClr val="000000">
                    <a:lumMod val="65000"/>
                    <a:lumOff val="35000"/>
                  </a:srgbClr>
                </a:solidFill>
                <a:latin typeface="Calibri" panose="020F0502020204030204" pitchFamily="34" charset="0"/>
                <a:cs typeface="Calibri" panose="020F0502020204030204" pitchFamily="34" charset="0"/>
              </a:rPr>
              <a:t>changes in the design after the wireframes are signed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off</a:t>
            </a:r>
            <a:r>
              <a:rPr lang="en-US" sz="1200" dirty="0">
                <a:solidFill>
                  <a:srgbClr val="000000">
                    <a:lumMod val="65000"/>
                    <a:lumOff val="35000"/>
                  </a:srgbClr>
                </a:solidFill>
                <a:latin typeface="Calibri" panose="020F0502020204030204" pitchFamily="34" charset="0"/>
                <a:cs typeface="Calibri" panose="020F0502020204030204" pitchFamily="34" charset="0"/>
              </a:rPr>
              <a:t>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will </a:t>
            </a:r>
            <a:r>
              <a:rPr lang="en-US" sz="1200" dirty="0">
                <a:solidFill>
                  <a:srgbClr val="000000">
                    <a:lumMod val="65000"/>
                    <a:lumOff val="35000"/>
                  </a:srgbClr>
                </a:solidFill>
                <a:latin typeface="Calibri" panose="020F0502020204030204" pitchFamily="34" charset="0"/>
                <a:cs typeface="Calibri" panose="020F0502020204030204" pitchFamily="34" charset="0"/>
              </a:rPr>
              <a:t>be considered as a change request and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might </a:t>
            </a:r>
            <a:r>
              <a:rPr lang="en-US" sz="1200" dirty="0">
                <a:solidFill>
                  <a:srgbClr val="000000">
                    <a:lumMod val="65000"/>
                    <a:lumOff val="35000"/>
                  </a:srgbClr>
                </a:solidFill>
                <a:latin typeface="Calibri" panose="020F0502020204030204" pitchFamily="34" charset="0"/>
                <a:cs typeface="Calibri" panose="020F0502020204030204" pitchFamily="34" charset="0"/>
              </a:rPr>
              <a:t>impact </a:t>
            </a:r>
            <a:r>
              <a:rPr lang="en-US" sz="1200" dirty="0" smtClean="0">
                <a:solidFill>
                  <a:srgbClr val="000000">
                    <a:lumMod val="65000"/>
                    <a:lumOff val="35000"/>
                  </a:srgbClr>
                </a:solidFill>
                <a:latin typeface="Calibri" panose="020F0502020204030204" pitchFamily="34" charset="0"/>
                <a:cs typeface="Calibri" panose="020F0502020204030204" pitchFamily="34" charset="0"/>
              </a:rPr>
              <a:t>the efforts /timeline</a:t>
            </a:r>
            <a:endParaRPr lang="en-US" sz="1400" b="1" dirty="0">
              <a:solidFill>
                <a:schemeClr val="tx2">
                  <a:lumMod val="65000"/>
                  <a:lumOff val="35000"/>
                </a:schemeClr>
              </a:solidFill>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771469836"/>
              </p:ext>
            </p:extLst>
          </p:nvPr>
        </p:nvGraphicFramePr>
        <p:xfrm>
          <a:off x="8212274" y="2867794"/>
          <a:ext cx="3666056" cy="2890011"/>
        </p:xfrm>
        <a:graphic>
          <a:graphicData uri="http://schemas.openxmlformats.org/drawingml/2006/table">
            <a:tbl>
              <a:tblPr firstRow="1" firstCol="1" bandRow="1">
                <a:tableStyleId>{5C22544A-7EE6-4342-B048-85BDC9FD1C3A}</a:tableStyleId>
              </a:tblPr>
              <a:tblGrid>
                <a:gridCol w="1442098">
                  <a:extLst>
                    <a:ext uri="{9D8B030D-6E8A-4147-A177-3AD203B41FA5}">
                      <a16:colId xmlns="" xmlns:a16="http://schemas.microsoft.com/office/drawing/2014/main" val="3701033460"/>
                    </a:ext>
                  </a:extLst>
                </a:gridCol>
                <a:gridCol w="1181477">
                  <a:extLst>
                    <a:ext uri="{9D8B030D-6E8A-4147-A177-3AD203B41FA5}">
                      <a16:colId xmlns="" xmlns:a16="http://schemas.microsoft.com/office/drawing/2014/main" val="3597627573"/>
                    </a:ext>
                  </a:extLst>
                </a:gridCol>
                <a:gridCol w="1042481">
                  <a:extLst>
                    <a:ext uri="{9D8B030D-6E8A-4147-A177-3AD203B41FA5}">
                      <a16:colId xmlns="" xmlns:a16="http://schemas.microsoft.com/office/drawing/2014/main" val="353780902"/>
                    </a:ext>
                  </a:extLst>
                </a:gridCol>
              </a:tblGrid>
              <a:tr h="358951">
                <a:tc>
                  <a:txBody>
                    <a:bodyPr/>
                    <a:lstStyle/>
                    <a:p>
                      <a:pPr marL="0" marR="0" algn="ctr">
                        <a:spcBef>
                          <a:spcPts val="0"/>
                        </a:spcBef>
                        <a:spcAft>
                          <a:spcPts val="0"/>
                        </a:spcAft>
                      </a:pPr>
                      <a:r>
                        <a:rPr lang="en-US" sz="900" dirty="0" smtClean="0">
                          <a:effectLst/>
                        </a:rPr>
                        <a:t>DEVICE NAME &amp; VERSION</a:t>
                      </a:r>
                      <a:endParaRPr lang="en-US" sz="900" dirty="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B96"/>
                    </a:solidFill>
                  </a:tcPr>
                </a:tc>
                <a:tc>
                  <a:txBody>
                    <a:bodyPr/>
                    <a:lstStyle/>
                    <a:p>
                      <a:pPr marL="0" marR="0" algn="ctr">
                        <a:spcBef>
                          <a:spcPts val="0"/>
                        </a:spcBef>
                        <a:spcAft>
                          <a:spcPts val="0"/>
                        </a:spcAft>
                      </a:pPr>
                      <a:r>
                        <a:rPr lang="en-US" sz="900" dirty="0" smtClean="0">
                          <a:effectLst/>
                        </a:rPr>
                        <a:t>OS VERSIONS</a:t>
                      </a:r>
                      <a:endParaRPr lang="en-US" sz="900" dirty="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33B4"/>
                    </a:solidFill>
                  </a:tcPr>
                </a:tc>
                <a:tc>
                  <a:txBody>
                    <a:bodyPr/>
                    <a:lstStyle/>
                    <a:p>
                      <a:pPr marL="0" marR="0" algn="ctr">
                        <a:spcBef>
                          <a:spcPts val="0"/>
                        </a:spcBef>
                        <a:spcAft>
                          <a:spcPts val="0"/>
                        </a:spcAft>
                      </a:pPr>
                      <a:r>
                        <a:rPr lang="en-US" sz="900" dirty="0" smtClean="0">
                          <a:effectLst/>
                        </a:rPr>
                        <a:t>COVERAGE</a:t>
                      </a:r>
                      <a:endParaRPr lang="en-US" sz="900" dirty="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B96"/>
                    </a:solidFill>
                  </a:tcPr>
                </a:tc>
                <a:extLst>
                  <a:ext uri="{0D108BD9-81ED-4DB2-BD59-A6C34878D82A}">
                    <a16:rowId xmlns="" xmlns:a16="http://schemas.microsoft.com/office/drawing/2014/main" val="3209970303"/>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S7</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a:t>
                      </a:r>
                      <a:r>
                        <a:rPr lang="en-US" sz="800" dirty="0" smtClean="0">
                          <a:solidFill>
                            <a:schemeClr val="tx2">
                              <a:lumMod val="75000"/>
                              <a:lumOff val="25000"/>
                            </a:schemeClr>
                          </a:solidFill>
                          <a:effectLst/>
                        </a:rPr>
                        <a:t>9.0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20%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4217406980"/>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S8</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8.0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20%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61496146"/>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S8 Plus</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a:t>
                      </a:r>
                      <a:r>
                        <a:rPr lang="en-US" sz="800" dirty="0" smtClean="0">
                          <a:solidFill>
                            <a:schemeClr val="tx2">
                              <a:lumMod val="75000"/>
                              <a:lumOff val="25000"/>
                            </a:schemeClr>
                          </a:solidFill>
                          <a:effectLst/>
                        </a:rPr>
                        <a:t>9.0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20%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08768924"/>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S6</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a:t>
                      </a:r>
                      <a:r>
                        <a:rPr lang="en-US" sz="800" dirty="0" smtClean="0">
                          <a:solidFill>
                            <a:schemeClr val="tx2">
                              <a:lumMod val="75000"/>
                              <a:lumOff val="25000"/>
                            </a:schemeClr>
                          </a:solidFill>
                          <a:effectLst/>
                        </a:rPr>
                        <a:t>7.0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10%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226103486"/>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S7 Edge</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a:t>
                      </a:r>
                      <a:r>
                        <a:rPr lang="en-US" sz="800" dirty="0" smtClean="0">
                          <a:solidFill>
                            <a:schemeClr val="tx2">
                              <a:lumMod val="75000"/>
                              <a:lumOff val="25000"/>
                            </a:schemeClr>
                          </a:solidFill>
                          <a:effectLst/>
                        </a:rPr>
                        <a:t>6.0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592156231"/>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Note 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8.0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374764092"/>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S5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7.0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3618670363"/>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Note 8</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6.0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364641862"/>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Galaxy J7</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7.0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4000133605"/>
                  </a:ext>
                </a:extLst>
              </a:tr>
              <a:tr h="253106">
                <a:tc>
                  <a:txBody>
                    <a:bodyPr/>
                    <a:lstStyle/>
                    <a:p>
                      <a:pPr marL="0" marR="0" algn="ctr">
                        <a:spcBef>
                          <a:spcPts val="0"/>
                        </a:spcBef>
                        <a:spcAft>
                          <a:spcPts val="0"/>
                        </a:spcAft>
                      </a:pPr>
                      <a:r>
                        <a:rPr lang="en-US" sz="800" dirty="0">
                          <a:solidFill>
                            <a:schemeClr val="tx2">
                              <a:lumMod val="75000"/>
                              <a:lumOff val="25000"/>
                            </a:schemeClr>
                          </a:solidFill>
                          <a:effectLst/>
                        </a:rPr>
                        <a:t>Motorola Moto</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800" dirty="0">
                          <a:solidFill>
                            <a:schemeClr val="tx2">
                              <a:lumMod val="75000"/>
                              <a:lumOff val="25000"/>
                            </a:schemeClr>
                          </a:solidFill>
                          <a:effectLst/>
                        </a:rPr>
                        <a:t>Android </a:t>
                      </a:r>
                      <a:r>
                        <a:rPr lang="en-US" sz="800" dirty="0" smtClean="0">
                          <a:solidFill>
                            <a:schemeClr val="tx2">
                              <a:lumMod val="75000"/>
                              <a:lumOff val="25000"/>
                            </a:schemeClr>
                          </a:solidFill>
                          <a:effectLst/>
                        </a:rPr>
                        <a:t>6.0</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800" dirty="0">
                          <a:solidFill>
                            <a:schemeClr val="tx2">
                              <a:lumMod val="75000"/>
                              <a:lumOff val="25000"/>
                            </a:schemeClr>
                          </a:solidFill>
                          <a:effectLst/>
                        </a:rPr>
                        <a:t>5%</a:t>
                      </a:r>
                      <a:endParaRPr lang="en-US" sz="1100" dirty="0">
                        <a:solidFill>
                          <a:schemeClr val="tx2">
                            <a:lumMod val="75000"/>
                            <a:lumOff val="25000"/>
                          </a:schemeClr>
                        </a:solidFill>
                        <a:effectLst/>
                        <a:latin typeface="Calibri" panose="020F0502020204030204" pitchFamily="34" charset="0"/>
                        <a:ea typeface="Calibri" panose="020F0502020204030204" pitchFamily="34" charset="0"/>
                      </a:endParaRPr>
                    </a:p>
                  </a:txBody>
                  <a:tcPr marL="68580" marR="6858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329953831"/>
                  </a:ext>
                </a:extLst>
              </a:tr>
            </a:tbl>
          </a:graphicData>
        </a:graphic>
      </p:graphicFrame>
      <p:sp>
        <p:nvSpPr>
          <p:cNvPr id="6" name="Rectangle 5"/>
          <p:cNvSpPr/>
          <p:nvPr/>
        </p:nvSpPr>
        <p:spPr>
          <a:xfrm>
            <a:off x="9312060" y="2432462"/>
            <a:ext cx="1366336" cy="338554"/>
          </a:xfrm>
          <a:prstGeom prst="rect">
            <a:avLst/>
          </a:prstGeom>
        </p:spPr>
        <p:txBody>
          <a:bodyPr wrap="none">
            <a:spAutoFit/>
          </a:bodyPr>
          <a:lstStyle/>
          <a:p>
            <a:r>
              <a:rPr lang="en-US" sz="1600" b="1" dirty="0" smtClean="0">
                <a:solidFill>
                  <a:srgbClr val="002B96"/>
                </a:solidFill>
                <a:latin typeface="Calibri" panose="020F0502020204030204" pitchFamily="34" charset="0"/>
                <a:cs typeface="Calibri" panose="020F0502020204030204" pitchFamily="34" charset="0"/>
              </a:rPr>
              <a:t>Device Matrix</a:t>
            </a:r>
            <a:endParaRPr lang="en-US" sz="1600" b="1" dirty="0">
              <a:solidFill>
                <a:srgbClr val="002B96"/>
              </a:solidFill>
            </a:endParaRPr>
          </a:p>
        </p:txBody>
      </p:sp>
      <p:sp>
        <p:nvSpPr>
          <p:cNvPr id="5" name="Rectangle 4"/>
          <p:cNvSpPr/>
          <p:nvPr/>
        </p:nvSpPr>
        <p:spPr>
          <a:xfrm>
            <a:off x="8212274" y="873745"/>
            <a:ext cx="3666056" cy="1461939"/>
          </a:xfrm>
          <a:prstGeom prst="rect">
            <a:avLst/>
          </a:prstGeom>
        </p:spPr>
        <p:txBody>
          <a:bodyPr wrap="square">
            <a:spAutoFit/>
          </a:bodyPr>
          <a:lstStyle/>
          <a:p>
            <a:pPr algn="just"/>
            <a:r>
              <a:rPr lang="en-US" sz="1200" b="1" dirty="0">
                <a:solidFill>
                  <a:schemeClr val="tx2">
                    <a:lumMod val="65000"/>
                    <a:lumOff val="35000"/>
                  </a:schemeClr>
                </a:solidFill>
                <a:latin typeface="Calibri" panose="020F0502020204030204" pitchFamily="34" charset="0"/>
                <a:cs typeface="Calibri" panose="020F0502020204030204" pitchFamily="34" charset="0"/>
              </a:rPr>
              <a:t>QA Assumptions:</a:t>
            </a:r>
          </a:p>
          <a:p>
            <a:pPr marL="171450" indent="-171450" algn="just">
              <a:buFont typeface="Arial" panose="020B0604020202020204" pitchFamily="34" charset="0"/>
              <a:buChar char="•"/>
            </a:pPr>
            <a:r>
              <a:rPr lang="en-US" sz="1100" dirty="0" smtClean="0">
                <a:solidFill>
                  <a:srgbClr val="000000">
                    <a:lumMod val="65000"/>
                    <a:lumOff val="35000"/>
                  </a:srgbClr>
                </a:solidFill>
                <a:latin typeface="Calibri" panose="020F0502020204030204" pitchFamily="34" charset="0"/>
                <a:cs typeface="Calibri" panose="020F0502020204030204" pitchFamily="34" charset="0"/>
              </a:rPr>
              <a:t>We </a:t>
            </a:r>
            <a:r>
              <a:rPr lang="en-US" sz="1100" dirty="0">
                <a:solidFill>
                  <a:srgbClr val="000000">
                    <a:lumMod val="65000"/>
                    <a:lumOff val="35000"/>
                  </a:srgbClr>
                </a:solidFill>
                <a:latin typeface="Calibri" panose="020F0502020204030204" pitchFamily="34" charset="0"/>
                <a:cs typeface="Calibri" panose="020F0502020204030204" pitchFamily="34" charset="0"/>
              </a:rPr>
              <a:t>assume 1 cycle of SIT Test Execution followed by defect retesting </a:t>
            </a:r>
          </a:p>
          <a:p>
            <a:pPr marL="171450" indent="-171450" algn="just">
              <a:buFont typeface="Arial" panose="020B0604020202020204" pitchFamily="34" charset="0"/>
              <a:buChar char="•"/>
            </a:pPr>
            <a:r>
              <a:rPr lang="en-US" sz="1100" dirty="0">
                <a:solidFill>
                  <a:srgbClr val="000000">
                    <a:lumMod val="65000"/>
                    <a:lumOff val="35000"/>
                  </a:srgbClr>
                </a:solidFill>
                <a:latin typeface="Calibri" panose="020F0502020204030204" pitchFamily="34" charset="0"/>
                <a:cs typeface="Calibri" panose="020F0502020204030204" pitchFamily="34" charset="0"/>
              </a:rPr>
              <a:t>100% End to End Functional and Regression testing would be performed on Primary devices </a:t>
            </a:r>
          </a:p>
          <a:p>
            <a:pPr marL="171450" indent="-171450" algn="just">
              <a:buFont typeface="Arial" panose="020B0604020202020204" pitchFamily="34" charset="0"/>
              <a:buChar char="•"/>
            </a:pPr>
            <a:r>
              <a:rPr lang="en-US" sz="1100" dirty="0">
                <a:solidFill>
                  <a:srgbClr val="000000">
                    <a:lumMod val="65000"/>
                    <a:lumOff val="35000"/>
                  </a:srgbClr>
                </a:solidFill>
                <a:latin typeface="Calibri" panose="020F0502020204030204" pitchFamily="34" charset="0"/>
                <a:cs typeface="Calibri" panose="020F0502020204030204" pitchFamily="34" charset="0"/>
              </a:rPr>
              <a:t>40%  and 20% compatibility testing would be conducted on Secondary devices and tertiary devices Testing to be done on the devices mentioned in the device </a:t>
            </a:r>
            <a:r>
              <a:rPr lang="en-US" sz="1100" dirty="0" smtClean="0">
                <a:solidFill>
                  <a:srgbClr val="000000">
                    <a:lumMod val="65000"/>
                    <a:lumOff val="35000"/>
                  </a:srgbClr>
                </a:solidFill>
                <a:latin typeface="Calibri" panose="020F0502020204030204" pitchFamily="34" charset="0"/>
                <a:cs typeface="Calibri" panose="020F0502020204030204" pitchFamily="34" charset="0"/>
              </a:rPr>
              <a:t>matrix</a:t>
            </a:r>
            <a:endParaRPr lang="en-US" sz="1100" dirty="0">
              <a:solidFill>
                <a:srgbClr val="000000">
                  <a:lumMod val="65000"/>
                  <a:lumOff val="35000"/>
                </a:srgb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8064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smtClean="0"/>
              <a:t>Key Dependencies</a:t>
            </a:r>
            <a:endParaRPr lang="en-US" dirty="0"/>
          </a:p>
        </p:txBody>
      </p:sp>
      <p:sp>
        <p:nvSpPr>
          <p:cNvPr id="4" name="Rectangle 3"/>
          <p:cNvSpPr/>
          <p:nvPr/>
        </p:nvSpPr>
        <p:spPr>
          <a:xfrm>
            <a:off x="534874" y="1210911"/>
            <a:ext cx="11062604" cy="4402100"/>
          </a:xfrm>
          <a:prstGeom prst="rect">
            <a:avLst/>
          </a:prstGeom>
          <a:solidFill>
            <a:schemeClr val="bg1"/>
          </a:solidFill>
          <a:ln>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 name="Rectangle 10"/>
          <p:cNvSpPr/>
          <p:nvPr/>
        </p:nvSpPr>
        <p:spPr>
          <a:xfrm>
            <a:off x="1162933" y="1598278"/>
            <a:ext cx="9866138" cy="4154984"/>
          </a:xfrm>
          <a:prstGeom prst="rect">
            <a:avLst/>
          </a:prstGeom>
        </p:spPr>
        <p:txBody>
          <a:bodyPr wrap="square">
            <a:spAutoFit/>
          </a:bodyPr>
          <a:lstStyle/>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Environments </a:t>
            </a:r>
            <a:r>
              <a:rPr lang="en-US" sz="1200" dirty="0">
                <a:solidFill>
                  <a:schemeClr val="tx2">
                    <a:lumMod val="65000"/>
                    <a:lumOff val="35000"/>
                  </a:schemeClr>
                </a:solidFill>
                <a:latin typeface="Calibri" panose="020F0502020204030204" pitchFamily="34" charset="0"/>
                <a:cs typeface="Calibri" panose="020F0502020204030204" pitchFamily="34" charset="0"/>
              </a:rPr>
              <a:t>(DEV, SIT &amp; UAT) should be ready with the required software installed and configured. Access and authorization to all relevant environments must be enabled for project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teams</a:t>
            </a:r>
            <a:endParaRPr lang="en-US" sz="1200" dirty="0">
              <a:solidFill>
                <a:schemeClr val="tx2">
                  <a:lumMod val="65000"/>
                  <a:lumOff val="35000"/>
                </a:schemeClr>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Ux Wireframe &amp; Visual Design and </a:t>
            </a:r>
            <a:r>
              <a:rPr lang="en-US" sz="1200" dirty="0">
                <a:solidFill>
                  <a:schemeClr val="tx2">
                    <a:lumMod val="65000"/>
                    <a:lumOff val="35000"/>
                  </a:schemeClr>
                </a:solidFill>
                <a:latin typeface="Calibri" panose="020F0502020204030204" pitchFamily="34" charset="0"/>
                <a:cs typeface="Calibri" panose="020F0502020204030204" pitchFamily="34" charset="0"/>
              </a:rPr>
              <a:t>style guides should be provided by the client at the start of the Sprint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development. </a:t>
            </a:r>
            <a:r>
              <a:rPr lang="en-US" sz="1200" dirty="0">
                <a:solidFill>
                  <a:schemeClr val="tx2">
                    <a:lumMod val="65000"/>
                    <a:lumOff val="35000"/>
                  </a:schemeClr>
                </a:solidFill>
                <a:latin typeface="Calibri" panose="020F0502020204030204" pitchFamily="34" charset="0"/>
                <a:cs typeface="Calibri" panose="020F0502020204030204" pitchFamily="34" charset="0"/>
              </a:rPr>
              <a:t>Provided Designs should be accessibility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compliant</a:t>
            </a:r>
            <a:endParaRPr lang="en-US" sz="1200" dirty="0">
              <a:solidFill>
                <a:schemeClr val="tx2">
                  <a:lumMod val="65000"/>
                  <a:lumOff val="35000"/>
                </a:schemeClr>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All media/Design artifacts, such as logos, banners, images, videos, icons, color schemes/codes, custom fonts, brand guide, etc. will be provided by US Bank</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All </a:t>
            </a:r>
            <a:r>
              <a:rPr lang="en-US" sz="1200" dirty="0">
                <a:solidFill>
                  <a:schemeClr val="tx2">
                    <a:lumMod val="65000"/>
                    <a:lumOff val="35000"/>
                  </a:schemeClr>
                </a:solidFill>
                <a:latin typeface="Calibri" panose="020F0502020204030204" pitchFamily="34" charset="0"/>
                <a:cs typeface="Calibri" panose="020F0502020204030204" pitchFamily="34" charset="0"/>
              </a:rPr>
              <a:t>required Web services should be provided by US Bank in REST-JSON format. US Bank will supply mock services while the backend services are being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developed</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Content for Spanish language shall be provided by US Bank</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Automation </a:t>
            </a:r>
            <a:r>
              <a:rPr lang="en-US" sz="1200" dirty="0">
                <a:solidFill>
                  <a:schemeClr val="tx2">
                    <a:lumMod val="65000"/>
                    <a:lumOff val="35000"/>
                  </a:schemeClr>
                </a:solidFill>
                <a:latin typeface="Calibri" panose="020F0502020204030204" pitchFamily="34" charset="0"/>
                <a:cs typeface="Calibri" panose="020F0502020204030204" pitchFamily="34" charset="0"/>
              </a:rPr>
              <a:t>tool Workstation, connectivity and Physical Devices to be provided by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customer</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All necessary test data and test environment shall be made available by US Bank  </a:t>
            </a:r>
            <a:r>
              <a:rPr lang="en-US" sz="1200" dirty="0">
                <a:solidFill>
                  <a:schemeClr val="tx2">
                    <a:lumMod val="65000"/>
                    <a:lumOff val="35000"/>
                  </a:schemeClr>
                </a:solidFill>
                <a:latin typeface="Calibri" panose="020F0502020204030204" pitchFamily="34" charset="0"/>
                <a:cs typeface="Calibri" panose="020F0502020204030204" pitchFamily="34" charset="0"/>
              </a:rPr>
              <a:t>It is assumed that the provided test data is error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free</a:t>
            </a: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All required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tools/licenses, and </a:t>
            </a:r>
            <a:r>
              <a:rPr lang="en-US" sz="1200" dirty="0">
                <a:solidFill>
                  <a:schemeClr val="tx2">
                    <a:lumMod val="65000"/>
                    <a:lumOff val="35000"/>
                  </a:schemeClr>
                </a:solidFill>
                <a:latin typeface="Calibri" panose="020F0502020204030204" pitchFamily="34" charset="0"/>
                <a:cs typeface="Calibri" panose="020F0502020204030204" pitchFamily="34" charset="0"/>
              </a:rPr>
              <a:t>tool-hosting infrastructure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shall be made available</a:t>
            </a: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Access to the performance-test environment (Mobile/App/DB servers)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shall </a:t>
            </a:r>
            <a:r>
              <a:rPr lang="en-US" sz="1200" dirty="0">
                <a:solidFill>
                  <a:schemeClr val="tx2">
                    <a:lumMod val="65000"/>
                    <a:lumOff val="35000"/>
                  </a:schemeClr>
                </a:solidFill>
                <a:latin typeface="Calibri" panose="020F0502020204030204" pitchFamily="34" charset="0"/>
                <a:cs typeface="Calibri" panose="020F0502020204030204" pitchFamily="34" charset="0"/>
              </a:rPr>
              <a:t>be provided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to </a:t>
            </a:r>
            <a:r>
              <a:rPr lang="en-US" sz="1200" dirty="0">
                <a:solidFill>
                  <a:schemeClr val="tx2">
                    <a:lumMod val="65000"/>
                    <a:lumOff val="35000"/>
                  </a:schemeClr>
                </a:solidFill>
                <a:latin typeface="Calibri" panose="020F0502020204030204" pitchFamily="34" charset="0"/>
                <a:cs typeface="Calibri" panose="020F0502020204030204" pitchFamily="34" charset="0"/>
              </a:rPr>
              <a:t>monitor server-health during the test executions. If such access is not available, relevant US Bank team will monitor servers during execution and share the logs with the performance assessment team.</a:t>
            </a: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Performance SLAs for key business transactions will be provided by US Bank</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Approval </a:t>
            </a:r>
            <a:r>
              <a:rPr lang="en-US" sz="1200" dirty="0">
                <a:solidFill>
                  <a:schemeClr val="tx2">
                    <a:lumMod val="65000"/>
                    <a:lumOff val="35000"/>
                  </a:schemeClr>
                </a:solidFill>
                <a:latin typeface="Calibri" panose="020F0502020204030204" pitchFamily="34" charset="0"/>
                <a:cs typeface="Calibri" panose="020F0502020204030204" pitchFamily="34" charset="0"/>
              </a:rPr>
              <a:t>and Sign-off on deliverables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needs </a:t>
            </a:r>
            <a:r>
              <a:rPr lang="en-US" sz="1200" dirty="0">
                <a:solidFill>
                  <a:schemeClr val="tx2">
                    <a:lumMod val="65000"/>
                    <a:lumOff val="35000"/>
                  </a:schemeClr>
                </a:solidFill>
                <a:latin typeface="Calibri" panose="020F0502020204030204" pitchFamily="34" charset="0"/>
                <a:cs typeface="Calibri" panose="020F0502020204030204" pitchFamily="34" charset="0"/>
              </a:rPr>
              <a:t>to be provided by US Bank before start of the subsequent project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phases</a:t>
            </a:r>
          </a:p>
          <a:p>
            <a:pPr marL="171450"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Necessary infra </a:t>
            </a:r>
            <a:r>
              <a:rPr lang="en-US" sz="1200" dirty="0">
                <a:solidFill>
                  <a:schemeClr val="tx2">
                    <a:lumMod val="65000"/>
                    <a:lumOff val="35000"/>
                  </a:schemeClr>
                </a:solidFill>
                <a:latin typeface="Calibri" panose="020F0502020204030204" pitchFamily="34" charset="0"/>
                <a:cs typeface="Calibri" panose="020F0502020204030204" pitchFamily="34" charset="0"/>
              </a:rPr>
              <a:t>support during off business hour(IST business hours) during performance test execution </a:t>
            </a:r>
            <a:r>
              <a:rPr lang="en-US" sz="1200" dirty="0" smtClean="0">
                <a:solidFill>
                  <a:schemeClr val="tx2">
                    <a:lumMod val="65000"/>
                    <a:lumOff val="35000"/>
                  </a:schemeClr>
                </a:solidFill>
                <a:latin typeface="Calibri" panose="020F0502020204030204" pitchFamily="34" charset="0"/>
                <a:cs typeface="Calibri" panose="020F0502020204030204" pitchFamily="34" charset="0"/>
              </a:rPr>
              <a:t>period</a:t>
            </a: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CI/CD set up shall be made available before start of development</a:t>
            </a:r>
          </a:p>
          <a:p>
            <a:pPr marL="171450" indent="-171450">
              <a:buFont typeface="Arial" panose="020B0604020202020204" pitchFamily="34" charset="0"/>
              <a:buChar char="•"/>
            </a:pPr>
            <a:r>
              <a:rPr lang="en-US" sz="1200" dirty="0">
                <a:solidFill>
                  <a:schemeClr val="tx2">
                    <a:lumMod val="65000"/>
                    <a:lumOff val="35000"/>
                  </a:schemeClr>
                </a:solidFill>
                <a:latin typeface="Calibri" panose="020F0502020204030204" pitchFamily="34" charset="0"/>
                <a:cs typeface="Calibri" panose="020F0502020204030204" pitchFamily="34" charset="0"/>
              </a:rPr>
              <a:t>US Bank to provide licenses for all the required platforms:</a:t>
            </a:r>
          </a:p>
          <a:p>
            <a:pPr marL="628650" lvl="1" indent="-171450">
              <a:buFont typeface="Arial" panose="020B0604020202020204" pitchFamily="34" charset="0"/>
              <a:buChar char="•"/>
            </a:pPr>
            <a:r>
              <a:rPr lang="en-US" sz="1200" dirty="0" err="1" smtClean="0">
                <a:solidFill>
                  <a:schemeClr val="tx2">
                    <a:lumMod val="65000"/>
                    <a:lumOff val="35000"/>
                  </a:schemeClr>
                </a:solidFill>
                <a:latin typeface="Calibri" panose="020F0502020204030204" pitchFamily="34" charset="0"/>
                <a:cs typeface="Calibri" panose="020F0502020204030204" pitchFamily="34" charset="0"/>
              </a:rPr>
              <a:t>SeeTest</a:t>
            </a:r>
            <a:endParaRPr lang="en-US" sz="1200" dirty="0" smtClean="0">
              <a:solidFill>
                <a:schemeClr val="tx2">
                  <a:lumMod val="65000"/>
                  <a:lumOff val="35000"/>
                </a:schemeClr>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smtClean="0">
                <a:solidFill>
                  <a:schemeClr val="tx2">
                    <a:lumMod val="65000"/>
                    <a:lumOff val="35000"/>
                  </a:schemeClr>
                </a:solidFill>
                <a:latin typeface="Calibri" panose="020F0502020204030204" pitchFamily="34" charset="0"/>
                <a:cs typeface="Calibri" panose="020F0502020204030204" pitchFamily="34" charset="0"/>
              </a:rPr>
              <a:t>Loadrunner</a:t>
            </a:r>
          </a:p>
          <a:p>
            <a:pPr marL="171450" indent="-171450">
              <a:buFont typeface="Arial" panose="020B0604020202020204" pitchFamily="34" charset="0"/>
              <a:buChar char="•"/>
            </a:pPr>
            <a:endParaRPr lang="en-US" sz="1200" dirty="0">
              <a:solidFill>
                <a:schemeClr val="tx2">
                  <a:lumMod val="65000"/>
                  <a:lumOff val="3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5501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Our Capabilities &amp; Experience</a:t>
            </a:r>
            <a:endParaRPr lang="en-US" dirty="0"/>
          </a:p>
        </p:txBody>
      </p:sp>
    </p:spTree>
    <p:extLst>
      <p:ext uri="{BB962C8B-B14F-4D97-AF65-F5344CB8AC3E}">
        <p14:creationId xmlns:p14="http://schemas.microsoft.com/office/powerpoint/2010/main" val="3803958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smtClean="0"/>
              <a:t>Cognizant Digital Business – Capabilities Snapshot</a:t>
            </a:r>
            <a:endParaRPr lang="en-US" dirty="0"/>
          </a:p>
        </p:txBody>
      </p:sp>
      <p:pic>
        <p:nvPicPr>
          <p:cNvPr id="3" name="Picture 2"/>
          <p:cNvPicPr>
            <a:picLocks noChangeAspect="1"/>
          </p:cNvPicPr>
          <p:nvPr/>
        </p:nvPicPr>
        <p:blipFill rotWithShape="1">
          <a:blip r:embed="rId2"/>
          <a:srcRect t="27831" b="30326"/>
          <a:stretch/>
        </p:blipFill>
        <p:spPr>
          <a:xfrm>
            <a:off x="9514608" y="3785220"/>
            <a:ext cx="1135151" cy="378408"/>
          </a:xfrm>
          <a:prstGeom prst="rect">
            <a:avLst/>
          </a:prstGeom>
        </p:spPr>
      </p:pic>
      <p:grpSp>
        <p:nvGrpSpPr>
          <p:cNvPr id="4" name="Group 3"/>
          <p:cNvGrpSpPr/>
          <p:nvPr/>
        </p:nvGrpSpPr>
        <p:grpSpPr>
          <a:xfrm>
            <a:off x="395786" y="903260"/>
            <a:ext cx="11626055" cy="5060261"/>
            <a:chOff x="811608" y="426743"/>
            <a:chExt cx="11626055" cy="5060261"/>
          </a:xfrm>
        </p:grpSpPr>
        <p:sp>
          <p:nvSpPr>
            <p:cNvPr id="5" name="Shape 89"/>
            <p:cNvSpPr/>
            <p:nvPr/>
          </p:nvSpPr>
          <p:spPr>
            <a:xfrm>
              <a:off x="811608" y="2071187"/>
              <a:ext cx="4702859"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NYC</a:t>
              </a:r>
            </a:p>
          </p:txBody>
        </p:sp>
        <p:sp>
          <p:nvSpPr>
            <p:cNvPr id="6" name="Shape 149"/>
            <p:cNvSpPr/>
            <p:nvPr/>
          </p:nvSpPr>
          <p:spPr>
            <a:xfrm>
              <a:off x="874396" y="1758721"/>
              <a:ext cx="2335833" cy="233383"/>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Autofit/>
            </a:bodyPr>
            <a:lstStyle/>
            <a:p>
              <a:pPr lvl="0" algn="l">
                <a:lnSpc>
                  <a:spcPct val="90000"/>
                </a:lnSpc>
                <a:defRPr sz="1800"/>
              </a:pPr>
              <a:r>
                <a:rPr lang="en-US" sz="1100" i="1" dirty="0">
                  <a:solidFill>
                    <a:srgbClr val="00B140"/>
                  </a:solidFill>
                  <a:latin typeface="Calibri" panose="020F0502020204030204" pitchFamily="34" charset="0"/>
                  <a:ea typeface="Avenir Next"/>
                  <a:cs typeface="Calibri" panose="020F0502020204030204" pitchFamily="34" charset="0"/>
                  <a:sym typeface="Avenir Next"/>
                </a:rPr>
                <a:t>PRINCIPAL</a:t>
              </a:r>
              <a:r>
                <a:rPr lang="en-US" sz="800" i="1" dirty="0">
                  <a:solidFill>
                    <a:srgbClr val="00B140"/>
                  </a:solidFill>
                  <a:latin typeface="Calibri" panose="020F0502020204030204" pitchFamily="34" charset="0"/>
                  <a:ea typeface="Avenir Next"/>
                  <a:cs typeface="Calibri" panose="020F0502020204030204" pitchFamily="34" charset="0"/>
                  <a:sym typeface="Avenir Next"/>
                </a:rPr>
                <a:t> </a:t>
              </a:r>
              <a:r>
                <a:rPr lang="en-US" sz="1100" i="1" dirty="0">
                  <a:solidFill>
                    <a:srgbClr val="00B140"/>
                  </a:solidFill>
                  <a:latin typeface="Calibri" panose="020F0502020204030204" pitchFamily="34" charset="0"/>
                  <a:ea typeface="Avenir Next"/>
                  <a:cs typeface="Calibri" panose="020F0502020204030204" pitchFamily="34" charset="0"/>
                  <a:sym typeface="Avenir Next"/>
                </a:rPr>
                <a:t>CREATIVE STUDIOS</a:t>
              </a:r>
            </a:p>
          </p:txBody>
        </p:sp>
        <p:cxnSp>
          <p:nvCxnSpPr>
            <p:cNvPr id="7" name="Straight Connector 6"/>
            <p:cNvCxnSpPr/>
            <p:nvPr/>
          </p:nvCxnSpPr>
          <p:spPr>
            <a:xfrm>
              <a:off x="874393" y="1680062"/>
              <a:ext cx="8882377" cy="0"/>
            </a:xfrm>
            <a:prstGeom prst="line">
              <a:avLst/>
            </a:prstGeom>
            <a:noFill/>
            <a:ln w="3175" cap="flat" cmpd="sng">
              <a:solidFill>
                <a:schemeClr val="bg1">
                  <a:lumMod val="85000"/>
                </a:schemeClr>
              </a:solidFill>
              <a:prstDash val="solid"/>
              <a:bevel/>
            </a:ln>
            <a:effectLst/>
          </p:spPr>
          <p:style>
            <a:lnRef idx="0">
              <a:scrgbClr r="0" g="0" b="0"/>
            </a:lnRef>
            <a:fillRef idx="0">
              <a:scrgbClr r="0" g="0" b="0"/>
            </a:fillRef>
            <a:effectRef idx="0">
              <a:scrgbClr r="0" g="0" b="0"/>
            </a:effectRef>
            <a:fontRef idx="none"/>
          </p:style>
        </p:cxnSp>
        <p:sp>
          <p:nvSpPr>
            <p:cNvPr id="8" name="Shape 89"/>
            <p:cNvSpPr/>
            <p:nvPr/>
          </p:nvSpPr>
          <p:spPr>
            <a:xfrm>
              <a:off x="860291" y="730242"/>
              <a:ext cx="1485610"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b="1" dirty="0">
                  <a:latin typeface="Calibri" panose="020F0502020204030204" pitchFamily="34" charset="0"/>
                  <a:ea typeface="Avenir Next"/>
                  <a:cs typeface="Calibri" panose="020F0502020204030204" pitchFamily="34" charset="0"/>
                  <a:sym typeface="Avenir Next"/>
                </a:rPr>
                <a:t>1000</a:t>
              </a:r>
              <a:r>
                <a:rPr lang="en-US" sz="3600" b="1" baseline="30000" dirty="0">
                  <a:latin typeface="Calibri" panose="020F0502020204030204" pitchFamily="34" charset="0"/>
                  <a:ea typeface="Avenir Next"/>
                  <a:cs typeface="Calibri" panose="020F0502020204030204" pitchFamily="34" charset="0"/>
                  <a:sym typeface="Avenir Next"/>
                </a:rPr>
                <a:t>+</a:t>
              </a:r>
            </a:p>
            <a:p>
              <a:pPr defTabSz="292004">
                <a:lnSpc>
                  <a:spcPct val="90000"/>
                </a:lnSpc>
                <a:defRPr sz="1800"/>
              </a:pPr>
              <a:r>
                <a:rPr lang="en-US" sz="1000" dirty="0">
                  <a:solidFill>
                    <a:schemeClr val="bg2">
                      <a:lumMod val="25000"/>
                    </a:schemeClr>
                  </a:solidFill>
                  <a:latin typeface="Calibri" panose="020F0502020204030204" pitchFamily="34" charset="0"/>
                  <a:ea typeface="Avenir Next"/>
                  <a:cs typeface="Calibri" panose="020F0502020204030204" pitchFamily="34" charset="0"/>
                  <a:sym typeface="Avenir Next"/>
                </a:rPr>
                <a:t>Strategists, Researchers </a:t>
              </a:r>
            </a:p>
            <a:p>
              <a:pPr defTabSz="292004">
                <a:lnSpc>
                  <a:spcPct val="90000"/>
                </a:lnSpc>
                <a:defRPr sz="1800"/>
              </a:pPr>
              <a:r>
                <a:rPr lang="en-US" sz="1000" dirty="0">
                  <a:solidFill>
                    <a:schemeClr val="bg2">
                      <a:lumMod val="25000"/>
                    </a:schemeClr>
                  </a:solidFill>
                  <a:latin typeface="Calibri" panose="020F0502020204030204" pitchFamily="34" charset="0"/>
                  <a:ea typeface="Avenir Next"/>
                  <a:cs typeface="Calibri" panose="020F0502020204030204" pitchFamily="34" charset="0"/>
                  <a:sym typeface="Avenir Next"/>
                </a:rPr>
                <a:t>&amp; Designers</a:t>
              </a:r>
            </a:p>
          </p:txBody>
        </p:sp>
        <p:sp>
          <p:nvSpPr>
            <p:cNvPr id="9" name="Shape 89"/>
            <p:cNvSpPr/>
            <p:nvPr/>
          </p:nvSpPr>
          <p:spPr>
            <a:xfrm>
              <a:off x="2387254" y="730242"/>
              <a:ext cx="2422975" cy="6370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b="1" dirty="0">
                  <a:solidFill>
                    <a:srgbClr val="000000"/>
                  </a:solidFill>
                  <a:latin typeface="Calibri" panose="020F0502020204030204" pitchFamily="34" charset="0"/>
                  <a:ea typeface="Avenir Next"/>
                  <a:cs typeface="Calibri" panose="020F0502020204030204" pitchFamily="34" charset="0"/>
                  <a:sym typeface="Avenir Next"/>
                </a:rPr>
                <a:t>3000</a:t>
              </a:r>
              <a:r>
                <a:rPr lang="en-US" sz="3600" b="1" baseline="30000" dirty="0">
                  <a:solidFill>
                    <a:srgbClr val="000000"/>
                  </a:solidFill>
                  <a:latin typeface="Calibri" panose="020F0502020204030204" pitchFamily="34" charset="0"/>
                  <a:ea typeface="Avenir Next"/>
                  <a:cs typeface="Calibri" panose="020F0502020204030204" pitchFamily="34" charset="0"/>
                  <a:sym typeface="Avenir Next"/>
                </a:rPr>
                <a:t>+</a:t>
              </a:r>
            </a:p>
            <a:p>
              <a:pPr defTabSz="292004">
                <a:lnSpc>
                  <a:spcPct val="90000"/>
                </a:lnSpc>
                <a:defRPr sz="1800"/>
              </a:pPr>
              <a:r>
                <a:rPr lang="en-US" sz="1000" dirty="0">
                  <a:solidFill>
                    <a:schemeClr val="bg2">
                      <a:lumMod val="25000"/>
                    </a:schemeClr>
                  </a:solidFill>
                  <a:latin typeface="Calibri" panose="020F0502020204030204" pitchFamily="34" charset="0"/>
                  <a:ea typeface="Avenir Next"/>
                  <a:cs typeface="Calibri" panose="020F0502020204030204" pitchFamily="34" charset="0"/>
                  <a:sym typeface="Avenir Next"/>
                </a:rPr>
                <a:t>Creative Technologists</a:t>
              </a:r>
            </a:p>
          </p:txBody>
        </p:sp>
        <p:sp>
          <p:nvSpPr>
            <p:cNvPr id="10" name="Shape 89"/>
            <p:cNvSpPr/>
            <p:nvPr/>
          </p:nvSpPr>
          <p:spPr>
            <a:xfrm>
              <a:off x="860287" y="4711407"/>
              <a:ext cx="1475565" cy="6370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230</a:t>
              </a:r>
              <a:endParaRPr lang="en-US" sz="3600" baseline="30000" dirty="0">
                <a:solidFill>
                  <a:srgbClr val="000000"/>
                </a:solidFill>
                <a:latin typeface="Calibri" panose="020F0502020204030204" pitchFamily="34" charset="0"/>
                <a:ea typeface="Avenir Next"/>
                <a:cs typeface="Calibri" panose="020F0502020204030204" pitchFamily="34" charset="0"/>
                <a:sym typeface="Avenir Next"/>
              </a:endParaRP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Fortune 500</a:t>
              </a:r>
            </a:p>
          </p:txBody>
        </p:sp>
        <p:sp>
          <p:nvSpPr>
            <p:cNvPr id="11" name="Shape 149"/>
            <p:cNvSpPr/>
            <p:nvPr/>
          </p:nvSpPr>
          <p:spPr>
            <a:xfrm>
              <a:off x="880747" y="4509564"/>
              <a:ext cx="2025869" cy="249798"/>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rmAutofit/>
            </a:bodyPr>
            <a:lstStyle/>
            <a:p>
              <a:pPr lvl="0" algn="l">
                <a:lnSpc>
                  <a:spcPct val="90000"/>
                </a:lnSpc>
                <a:defRPr sz="1800"/>
              </a:pPr>
              <a:r>
                <a:rPr lang="en-US" sz="1100" i="1" dirty="0">
                  <a:solidFill>
                    <a:srgbClr val="00B140"/>
                  </a:solidFill>
                  <a:latin typeface="Calibri" panose="020F0502020204030204" pitchFamily="34" charset="0"/>
                  <a:ea typeface="Avenir Next"/>
                  <a:cs typeface="Calibri" panose="020F0502020204030204" pitchFamily="34" charset="0"/>
                  <a:sym typeface="Avenir Next"/>
                </a:rPr>
                <a:t>COGNIZANT IN THE MEDIA</a:t>
              </a:r>
            </a:p>
          </p:txBody>
        </p:sp>
        <p:cxnSp>
          <p:nvCxnSpPr>
            <p:cNvPr id="12" name="Straight Connector 11"/>
            <p:cNvCxnSpPr/>
            <p:nvPr/>
          </p:nvCxnSpPr>
          <p:spPr>
            <a:xfrm>
              <a:off x="874393" y="4420347"/>
              <a:ext cx="11563270" cy="0"/>
            </a:xfrm>
            <a:prstGeom prst="line">
              <a:avLst/>
            </a:prstGeom>
            <a:noFill/>
            <a:ln w="3175" cap="flat" cmpd="sng">
              <a:solidFill>
                <a:schemeClr val="bg1">
                  <a:lumMod val="85000"/>
                </a:schemeClr>
              </a:solidFill>
              <a:prstDash val="solid"/>
              <a:bevel/>
            </a:ln>
            <a:effectLst/>
          </p:spPr>
          <p:style>
            <a:lnRef idx="0">
              <a:scrgbClr r="0" g="0" b="0"/>
            </a:lnRef>
            <a:fillRef idx="0">
              <a:scrgbClr r="0" g="0" b="0"/>
            </a:fillRef>
            <a:effectRef idx="0">
              <a:scrgbClr r="0" g="0" b="0"/>
            </a:effectRef>
            <a:fontRef idx="none"/>
          </p:style>
        </p:cxnSp>
        <p:sp>
          <p:nvSpPr>
            <p:cNvPr id="13" name="Shape 89"/>
            <p:cNvSpPr/>
            <p:nvPr/>
          </p:nvSpPr>
          <p:spPr>
            <a:xfrm>
              <a:off x="2345900" y="4711404"/>
              <a:ext cx="1475565" cy="6370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529</a:t>
              </a:r>
              <a:endParaRPr lang="en-US" sz="3600" baseline="30000" dirty="0">
                <a:solidFill>
                  <a:srgbClr val="000000"/>
                </a:solidFill>
                <a:latin typeface="Calibri" panose="020F0502020204030204" pitchFamily="34" charset="0"/>
                <a:ea typeface="Avenir Next"/>
                <a:cs typeface="Calibri" panose="020F0502020204030204" pitchFamily="34" charset="0"/>
                <a:sym typeface="Avenir Next"/>
              </a:endParaRP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Forbes Global 2000</a:t>
              </a:r>
            </a:p>
          </p:txBody>
        </p:sp>
        <p:sp>
          <p:nvSpPr>
            <p:cNvPr id="14" name="Shape 89"/>
            <p:cNvSpPr/>
            <p:nvPr/>
          </p:nvSpPr>
          <p:spPr>
            <a:xfrm>
              <a:off x="3868361" y="4711407"/>
              <a:ext cx="1475565" cy="6370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281</a:t>
              </a:r>
              <a:endParaRPr lang="en-US" sz="3600" baseline="30000" dirty="0">
                <a:solidFill>
                  <a:srgbClr val="000000"/>
                </a:solidFill>
                <a:latin typeface="Calibri" panose="020F0502020204030204" pitchFamily="34" charset="0"/>
                <a:ea typeface="Avenir Next"/>
                <a:cs typeface="Calibri" panose="020F0502020204030204" pitchFamily="34" charset="0"/>
                <a:sym typeface="Avenir Next"/>
              </a:endParaRP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Financial Times 500</a:t>
              </a:r>
            </a:p>
          </p:txBody>
        </p:sp>
        <p:sp>
          <p:nvSpPr>
            <p:cNvPr id="15" name="Shape 89"/>
            <p:cNvSpPr/>
            <p:nvPr/>
          </p:nvSpPr>
          <p:spPr>
            <a:xfrm>
              <a:off x="5411736" y="4711407"/>
              <a:ext cx="1700266"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96</a:t>
              </a:r>
              <a:endParaRPr lang="en-US" sz="3600" baseline="30000" dirty="0">
                <a:solidFill>
                  <a:srgbClr val="000000"/>
                </a:solidFill>
                <a:latin typeface="Calibri" panose="020F0502020204030204" pitchFamily="34" charset="0"/>
                <a:ea typeface="Avenir Next"/>
                <a:cs typeface="Calibri" panose="020F0502020204030204" pitchFamily="34" charset="0"/>
                <a:sym typeface="Avenir Next"/>
              </a:endParaRP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Forbes’ World’s Most Innovative Companies</a:t>
              </a:r>
            </a:p>
          </p:txBody>
        </p:sp>
        <p:sp>
          <p:nvSpPr>
            <p:cNvPr id="16" name="Shape 89"/>
            <p:cNvSpPr/>
            <p:nvPr/>
          </p:nvSpPr>
          <p:spPr>
            <a:xfrm>
              <a:off x="7097507" y="4711407"/>
              <a:ext cx="1475565"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93</a:t>
              </a:r>
              <a:endParaRPr lang="en-US" sz="3600" baseline="30000" dirty="0">
                <a:solidFill>
                  <a:srgbClr val="000000"/>
                </a:solidFill>
                <a:latin typeface="Calibri" panose="020F0502020204030204" pitchFamily="34" charset="0"/>
                <a:ea typeface="Avenir Next"/>
                <a:cs typeface="Calibri" panose="020F0502020204030204" pitchFamily="34" charset="0"/>
                <a:sym typeface="Avenir Next"/>
              </a:endParaRP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Newsweek’s Global Green Ranking</a:t>
              </a:r>
            </a:p>
          </p:txBody>
        </p:sp>
        <p:sp>
          <p:nvSpPr>
            <p:cNvPr id="17" name="Shape 89"/>
            <p:cNvSpPr/>
            <p:nvPr/>
          </p:nvSpPr>
          <p:spPr>
            <a:xfrm>
              <a:off x="8639170" y="4711407"/>
              <a:ext cx="1700266"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7</a:t>
              </a:r>
              <a:r>
                <a:rPr lang="en-US" sz="1000" dirty="0">
                  <a:solidFill>
                    <a:srgbClr val="7F7F7F"/>
                  </a:solidFill>
                  <a:latin typeface="Calibri" panose="020F0502020204030204" pitchFamily="34" charset="0"/>
                  <a:ea typeface="Avenir Next"/>
                  <a:cs typeface="Calibri" panose="020F0502020204030204" pitchFamily="34" charset="0"/>
                  <a:sym typeface="Avenir Next"/>
                </a:rPr>
                <a:t>Years in a row </a:t>
              </a:r>
            </a:p>
            <a:p>
              <a:pPr defTabSz="292004">
                <a:lnSpc>
                  <a:spcPct val="90000"/>
                </a:lnSpc>
                <a:defRPr sz="1800"/>
              </a:pPr>
              <a:r>
                <a:rPr lang="en-US" sz="1000" dirty="0">
                  <a:solidFill>
                    <a:srgbClr val="7F7F7F"/>
                  </a:solidFill>
                  <a:latin typeface="Calibri" panose="020F0502020204030204" pitchFamily="34" charset="0"/>
                  <a:ea typeface="Avenir Next"/>
                  <a:cs typeface="Calibri" panose="020F0502020204030204" pitchFamily="34" charset="0"/>
                  <a:sym typeface="Avenir Next"/>
                </a:rPr>
                <a:t>Fortune’s Most Admired Companies</a:t>
              </a:r>
            </a:p>
          </p:txBody>
        </p:sp>
        <p:sp>
          <p:nvSpPr>
            <p:cNvPr id="18" name="Shape 89"/>
            <p:cNvSpPr/>
            <p:nvPr/>
          </p:nvSpPr>
          <p:spPr>
            <a:xfrm>
              <a:off x="5490594" y="2063354"/>
              <a:ext cx="1364412"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LON</a:t>
              </a:r>
            </a:p>
          </p:txBody>
        </p:sp>
        <p:sp>
          <p:nvSpPr>
            <p:cNvPr id="19" name="Shape 89"/>
            <p:cNvSpPr/>
            <p:nvPr/>
          </p:nvSpPr>
          <p:spPr>
            <a:xfrm>
              <a:off x="2443607" y="2071187"/>
              <a:ext cx="1364210"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PHL</a:t>
              </a:r>
            </a:p>
          </p:txBody>
        </p:sp>
        <p:sp>
          <p:nvSpPr>
            <p:cNvPr id="20" name="Shape 89"/>
            <p:cNvSpPr/>
            <p:nvPr/>
          </p:nvSpPr>
          <p:spPr>
            <a:xfrm>
              <a:off x="7034909" y="2063471"/>
              <a:ext cx="1440350"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AMS</a:t>
              </a:r>
            </a:p>
          </p:txBody>
        </p:sp>
        <p:sp>
          <p:nvSpPr>
            <p:cNvPr id="21" name="Shape 89"/>
            <p:cNvSpPr/>
            <p:nvPr/>
          </p:nvSpPr>
          <p:spPr>
            <a:xfrm>
              <a:off x="3899741" y="2068528"/>
              <a:ext cx="1578107"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TOR</a:t>
              </a:r>
            </a:p>
          </p:txBody>
        </p:sp>
        <p:sp>
          <p:nvSpPr>
            <p:cNvPr id="22" name="Shape 89"/>
            <p:cNvSpPr/>
            <p:nvPr/>
          </p:nvSpPr>
          <p:spPr>
            <a:xfrm>
              <a:off x="8610102" y="2066292"/>
              <a:ext cx="1436768" cy="55399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4000" b="1" spc="-149" dirty="0">
                  <a:solidFill>
                    <a:srgbClr val="000000"/>
                  </a:solidFill>
                  <a:latin typeface="Calibri" panose="020F0502020204030204" pitchFamily="34" charset="0"/>
                  <a:ea typeface="Avenir Next"/>
                  <a:cs typeface="Calibri" panose="020F0502020204030204" pitchFamily="34" charset="0"/>
                  <a:sym typeface="Avenir Next"/>
                </a:rPr>
                <a:t>CHN</a:t>
              </a:r>
            </a:p>
          </p:txBody>
        </p:sp>
        <p:sp>
          <p:nvSpPr>
            <p:cNvPr id="23" name="Shape 149"/>
            <p:cNvSpPr/>
            <p:nvPr/>
          </p:nvSpPr>
          <p:spPr>
            <a:xfrm>
              <a:off x="874393" y="519292"/>
              <a:ext cx="2651355" cy="249798"/>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rmAutofit/>
            </a:bodyPr>
            <a:lstStyle/>
            <a:p>
              <a:pPr>
                <a:lnSpc>
                  <a:spcPct val="90000"/>
                </a:lnSpc>
                <a:defRPr sz="1800"/>
              </a:pPr>
              <a:r>
                <a:rPr lang="en-US" sz="1100" i="1" dirty="0">
                  <a:solidFill>
                    <a:srgbClr val="00B140"/>
                  </a:solidFill>
                  <a:latin typeface="Calibri" panose="020F0502020204030204" pitchFamily="34" charset="0"/>
                  <a:ea typeface="Avenir Next"/>
                  <a:cs typeface="Calibri" panose="020F0502020204030204" pitchFamily="34" charset="0"/>
                  <a:sym typeface="Avenir Next"/>
                </a:rPr>
                <a:t>GLOBAL TALENT</a:t>
              </a:r>
            </a:p>
          </p:txBody>
        </p:sp>
        <p:sp>
          <p:nvSpPr>
            <p:cNvPr id="24" name="Shape 89"/>
            <p:cNvSpPr/>
            <p:nvPr/>
          </p:nvSpPr>
          <p:spPr>
            <a:xfrm>
              <a:off x="3817234" y="730242"/>
              <a:ext cx="1514350"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b="1" dirty="0">
                  <a:solidFill>
                    <a:srgbClr val="000000"/>
                  </a:solidFill>
                  <a:latin typeface="Calibri" panose="020F0502020204030204" pitchFamily="34" charset="0"/>
                  <a:ea typeface="Avenir Next"/>
                  <a:cs typeface="Calibri" panose="020F0502020204030204" pitchFamily="34" charset="0"/>
                  <a:sym typeface="Avenir Next"/>
                </a:rPr>
                <a:t>5000</a:t>
              </a:r>
              <a:r>
                <a:rPr lang="en-US" sz="3600" b="1" baseline="30000" dirty="0">
                  <a:solidFill>
                    <a:srgbClr val="000000"/>
                  </a:solidFill>
                  <a:latin typeface="Calibri" panose="020F0502020204030204" pitchFamily="34" charset="0"/>
                  <a:ea typeface="Avenir Next"/>
                  <a:cs typeface="Calibri" panose="020F0502020204030204" pitchFamily="34" charset="0"/>
                  <a:sym typeface="Avenir Next"/>
                </a:rPr>
                <a:t>+</a:t>
              </a:r>
            </a:p>
            <a:p>
              <a:pPr defTabSz="292004">
                <a:lnSpc>
                  <a:spcPct val="90000"/>
                </a:lnSpc>
                <a:defRPr sz="1800"/>
              </a:pPr>
              <a:r>
                <a:rPr lang="en-US" sz="1000" dirty="0">
                  <a:solidFill>
                    <a:schemeClr val="bg2">
                      <a:lumMod val="25000"/>
                    </a:schemeClr>
                  </a:solidFill>
                  <a:latin typeface="Calibri" panose="020F0502020204030204" pitchFamily="34" charset="0"/>
                  <a:ea typeface="Avenir Next"/>
                  <a:cs typeface="Calibri" panose="020F0502020204030204" pitchFamily="34" charset="0"/>
                  <a:sym typeface="Avenir Next"/>
                </a:rPr>
                <a:t>Mobile and Full stack developers</a:t>
              </a:r>
            </a:p>
          </p:txBody>
        </p:sp>
        <p:cxnSp>
          <p:nvCxnSpPr>
            <p:cNvPr id="25" name="Straight Connector 24"/>
            <p:cNvCxnSpPr/>
            <p:nvPr/>
          </p:nvCxnSpPr>
          <p:spPr>
            <a:xfrm>
              <a:off x="879848" y="426743"/>
              <a:ext cx="11557815" cy="0"/>
            </a:xfrm>
            <a:prstGeom prst="line">
              <a:avLst/>
            </a:prstGeom>
            <a:noFill/>
            <a:ln w="3175" cap="flat" cmpd="sng">
              <a:solidFill>
                <a:schemeClr val="bg1">
                  <a:lumMod val="85000"/>
                </a:schemeClr>
              </a:solidFill>
              <a:prstDash val="solid"/>
              <a:bevel/>
            </a:ln>
            <a:effectLst/>
          </p:spPr>
          <p:style>
            <a:lnRef idx="0">
              <a:scrgbClr r="0" g="0" b="0"/>
            </a:lnRef>
            <a:fillRef idx="0">
              <a:scrgbClr r="0" g="0" b="0"/>
            </a:fillRef>
            <a:effectRef idx="0">
              <a:scrgbClr r="0" g="0" b="0"/>
            </a:effectRef>
            <a:fontRef idx="none"/>
          </p:style>
        </p:cxnSp>
      </p:grpSp>
      <p:cxnSp>
        <p:nvCxnSpPr>
          <p:cNvPr id="26" name="Straight Connector 25"/>
          <p:cNvCxnSpPr/>
          <p:nvPr/>
        </p:nvCxnSpPr>
        <p:spPr>
          <a:xfrm flipV="1">
            <a:off x="9372121" y="914307"/>
            <a:ext cx="0" cy="3993603"/>
          </a:xfrm>
          <a:prstGeom prst="line">
            <a:avLst/>
          </a:prstGeom>
          <a:noFill/>
          <a:ln w="3175" cap="flat" cmpd="sng">
            <a:solidFill>
              <a:schemeClr val="bg1">
                <a:lumMod val="85000"/>
              </a:schemeClr>
            </a:solidFill>
            <a:prstDash val="solid"/>
            <a:bevel/>
          </a:ln>
          <a:effectLst/>
        </p:spPr>
        <p:style>
          <a:lnRef idx="0">
            <a:scrgbClr r="0" g="0" b="0"/>
          </a:lnRef>
          <a:fillRef idx="0">
            <a:scrgbClr r="0" g="0" b="0"/>
          </a:fillRef>
          <a:effectRef idx="0">
            <a:scrgbClr r="0" g="0" b="0"/>
          </a:effectRef>
          <a:fontRef idx="none"/>
        </p:style>
      </p:cxnSp>
      <p:pic>
        <p:nvPicPr>
          <p:cNvPr id="27" name="Picture 9" descr="image7.pdf"/>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6461" y="4123846"/>
            <a:ext cx="384962" cy="373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 name="Picture 27" descr="image10.pdf"/>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4407" y="4092368"/>
            <a:ext cx="384962" cy="3574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 name="Picture 21" descr="image9.pdf"/>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65357" y="4099939"/>
            <a:ext cx="488283" cy="343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 name="Picture 32" descr="image11.pdf"/>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084" y="4115746"/>
            <a:ext cx="338192" cy="35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1" name="TextBox 30"/>
          <p:cNvSpPr txBox="1"/>
          <p:nvPr/>
        </p:nvSpPr>
        <p:spPr bwMode="auto">
          <a:xfrm>
            <a:off x="875111" y="4003898"/>
            <a:ext cx="1707432" cy="656517"/>
          </a:xfrm>
          <a:prstGeom prst="rect">
            <a:avLst/>
          </a:prstGeom>
          <a:noFill/>
          <a:ln w="9525">
            <a:noFill/>
            <a:miter lim="800000"/>
            <a:headEnd/>
            <a:tailEnd/>
          </a:ln>
        </p:spPr>
        <p:txBody>
          <a:bodyPr wrap="square" lIns="162490" tIns="81244" rIns="162490" bIns="81244" rtlCol="0">
            <a:prstTxWarp prst="textNoShape">
              <a:avLst/>
            </a:prstTxWarp>
            <a:spAutoFit/>
          </a:bodyPr>
          <a:lstStyle/>
          <a:p>
            <a:pPr defTabSz="1624910" eaLnBrk="0" hangingPunct="0">
              <a:defRPr/>
            </a:pPr>
            <a:r>
              <a:rPr lang="en-US" sz="1600" kern="0" dirty="0">
                <a:solidFill>
                  <a:prstClr val="black"/>
                </a:solidFill>
                <a:latin typeface="Calibri" panose="020F0502020204030204" pitchFamily="34" charset="0"/>
                <a:cs typeface="Calibri" panose="020F0502020204030204" pitchFamily="34" charset="0"/>
              </a:rPr>
              <a:t>Consulting Services</a:t>
            </a:r>
          </a:p>
        </p:txBody>
      </p:sp>
      <p:sp>
        <p:nvSpPr>
          <p:cNvPr id="32" name="TextBox 31"/>
          <p:cNvSpPr txBox="1"/>
          <p:nvPr/>
        </p:nvSpPr>
        <p:spPr bwMode="auto">
          <a:xfrm>
            <a:off x="3272065" y="4002673"/>
            <a:ext cx="1707432" cy="656517"/>
          </a:xfrm>
          <a:prstGeom prst="rect">
            <a:avLst/>
          </a:prstGeom>
          <a:noFill/>
          <a:ln w="9525">
            <a:noFill/>
            <a:miter lim="800000"/>
            <a:headEnd/>
            <a:tailEnd/>
          </a:ln>
        </p:spPr>
        <p:txBody>
          <a:bodyPr wrap="square" lIns="162490" tIns="81244" rIns="162490" bIns="81244" rtlCol="0">
            <a:prstTxWarp prst="textNoShape">
              <a:avLst/>
            </a:prstTxWarp>
            <a:spAutoFit/>
          </a:bodyPr>
          <a:lstStyle/>
          <a:p>
            <a:pPr defTabSz="1624910" eaLnBrk="0" hangingPunct="0">
              <a:defRPr/>
            </a:pPr>
            <a:r>
              <a:rPr lang="en-US" sz="1600" kern="0" dirty="0">
                <a:solidFill>
                  <a:prstClr val="black"/>
                </a:solidFill>
                <a:latin typeface="Calibri" panose="020F0502020204030204" pitchFamily="34" charset="0"/>
                <a:cs typeface="Calibri" panose="020F0502020204030204" pitchFamily="34" charset="0"/>
              </a:rPr>
              <a:t>Industry &amp; Markets</a:t>
            </a:r>
          </a:p>
        </p:txBody>
      </p:sp>
      <p:sp>
        <p:nvSpPr>
          <p:cNvPr id="33" name="TextBox 32"/>
          <p:cNvSpPr txBox="1"/>
          <p:nvPr/>
        </p:nvSpPr>
        <p:spPr bwMode="auto">
          <a:xfrm>
            <a:off x="5669020" y="3940043"/>
            <a:ext cx="1707432" cy="779628"/>
          </a:xfrm>
          <a:prstGeom prst="rect">
            <a:avLst/>
          </a:prstGeom>
          <a:noFill/>
          <a:ln w="9525">
            <a:noFill/>
            <a:miter lim="800000"/>
            <a:headEnd/>
            <a:tailEnd/>
          </a:ln>
        </p:spPr>
        <p:txBody>
          <a:bodyPr wrap="square" lIns="162490" tIns="81244" rIns="162490" bIns="81244" rtlCol="0">
            <a:prstTxWarp prst="textNoShape">
              <a:avLst/>
            </a:prstTxWarp>
            <a:spAutoFit/>
          </a:bodyPr>
          <a:lstStyle/>
          <a:p>
            <a:pPr defTabSz="1624910" eaLnBrk="0" hangingPunct="0">
              <a:defRPr/>
            </a:pPr>
            <a:r>
              <a:rPr lang="en-US" sz="1600" kern="0" dirty="0">
                <a:solidFill>
                  <a:prstClr val="black"/>
                </a:solidFill>
                <a:latin typeface="Calibri" panose="020F0502020204030204" pitchFamily="34" charset="0"/>
                <a:cs typeface="Calibri" panose="020F0502020204030204" pitchFamily="34" charset="0"/>
              </a:rPr>
              <a:t>Products</a:t>
            </a:r>
          </a:p>
          <a:p>
            <a:pPr defTabSz="1624910" eaLnBrk="0" hangingPunct="0">
              <a:defRPr/>
            </a:pPr>
            <a:r>
              <a:rPr lang="en-US" sz="1200" b="1" kern="0" dirty="0">
                <a:solidFill>
                  <a:prstClr val="black"/>
                </a:solidFill>
                <a:latin typeface="Calibri" panose="020F0502020204030204" pitchFamily="34" charset="0"/>
                <a:cs typeface="Calibri" panose="020F0502020204030204" pitchFamily="34" charset="0"/>
              </a:rPr>
              <a:t>40+ </a:t>
            </a:r>
            <a:r>
              <a:rPr lang="en-US" sz="1200" kern="0" dirty="0">
                <a:solidFill>
                  <a:prstClr val="black"/>
                </a:solidFill>
                <a:latin typeface="Calibri" panose="020F0502020204030204" pitchFamily="34" charset="0"/>
                <a:cs typeface="Calibri" panose="020F0502020204030204" pitchFamily="34" charset="0"/>
              </a:rPr>
              <a:t>Homegrown solutions</a:t>
            </a:r>
            <a:endParaRPr lang="en-US" sz="1400" kern="0" dirty="0">
              <a:solidFill>
                <a:prstClr val="black"/>
              </a:solidFill>
              <a:latin typeface="Calibri" panose="020F0502020204030204" pitchFamily="34" charset="0"/>
              <a:cs typeface="Calibri" panose="020F0502020204030204" pitchFamily="34" charset="0"/>
            </a:endParaRPr>
          </a:p>
        </p:txBody>
      </p:sp>
      <p:sp>
        <p:nvSpPr>
          <p:cNvPr id="34" name="TextBox 33"/>
          <p:cNvSpPr txBox="1"/>
          <p:nvPr/>
        </p:nvSpPr>
        <p:spPr bwMode="auto">
          <a:xfrm>
            <a:off x="7807008" y="3968921"/>
            <a:ext cx="1707432" cy="656517"/>
          </a:xfrm>
          <a:prstGeom prst="rect">
            <a:avLst/>
          </a:prstGeom>
          <a:noFill/>
          <a:ln w="9525">
            <a:noFill/>
            <a:miter lim="800000"/>
            <a:headEnd/>
            <a:tailEnd/>
          </a:ln>
        </p:spPr>
        <p:txBody>
          <a:bodyPr wrap="square" lIns="162490" tIns="81244" rIns="162490" bIns="81244" rtlCol="0">
            <a:prstTxWarp prst="textNoShape">
              <a:avLst/>
            </a:prstTxWarp>
            <a:spAutoFit/>
          </a:bodyPr>
          <a:lstStyle/>
          <a:p>
            <a:pPr defTabSz="1624910" eaLnBrk="0" hangingPunct="0">
              <a:defRPr/>
            </a:pPr>
            <a:r>
              <a:rPr lang="en-US" sz="1600" kern="0" dirty="0">
                <a:solidFill>
                  <a:prstClr val="black"/>
                </a:solidFill>
                <a:latin typeface="Calibri" panose="020F0502020204030204" pitchFamily="34" charset="0"/>
                <a:cs typeface="Calibri" panose="020F0502020204030204" pitchFamily="34" charset="0"/>
              </a:rPr>
              <a:t>Services &amp; Operations</a:t>
            </a:r>
          </a:p>
        </p:txBody>
      </p:sp>
      <p:sp>
        <p:nvSpPr>
          <p:cNvPr id="35" name="Shape 149"/>
          <p:cNvSpPr/>
          <p:nvPr/>
        </p:nvSpPr>
        <p:spPr>
          <a:xfrm>
            <a:off x="5225117" y="1077195"/>
            <a:ext cx="2651355" cy="249798"/>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rmAutofit/>
          </a:bodyPr>
          <a:lstStyle/>
          <a:p>
            <a:pPr>
              <a:lnSpc>
                <a:spcPct val="90000"/>
              </a:lnSpc>
              <a:defRPr sz="1800"/>
            </a:pPr>
            <a:r>
              <a:rPr lang="en-US" sz="1200" i="1" dirty="0">
                <a:solidFill>
                  <a:srgbClr val="00B140"/>
                </a:solidFill>
                <a:latin typeface="Calibri" panose="020F0502020204030204" pitchFamily="34" charset="0"/>
                <a:ea typeface="Avenir Next"/>
                <a:cs typeface="Calibri" panose="020F0502020204030204" pitchFamily="34" charset="0"/>
                <a:sym typeface="Avenir Next"/>
              </a:rPr>
              <a:t>EXPERIENCE SUMMARY</a:t>
            </a:r>
          </a:p>
        </p:txBody>
      </p:sp>
      <p:sp>
        <p:nvSpPr>
          <p:cNvPr id="36" name="Shape 89"/>
          <p:cNvSpPr/>
          <p:nvPr/>
        </p:nvSpPr>
        <p:spPr>
          <a:xfrm>
            <a:off x="5165972" y="1362916"/>
            <a:ext cx="2786276" cy="519373"/>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750" b="1" dirty="0">
                <a:solidFill>
                  <a:srgbClr val="000000"/>
                </a:solidFill>
                <a:latin typeface="Calibri" panose="020F0502020204030204" pitchFamily="34" charset="0"/>
                <a:ea typeface="Avenir Next"/>
                <a:cs typeface="Calibri" panose="020F0502020204030204" pitchFamily="34" charset="0"/>
                <a:sym typeface="Avenir Next"/>
              </a:rPr>
              <a:t>7</a:t>
            </a:r>
            <a:r>
              <a:rPr lang="en-US" sz="3750" dirty="0">
                <a:solidFill>
                  <a:srgbClr val="000000"/>
                </a:solidFill>
                <a:latin typeface="Calibri" panose="020F0502020204030204" pitchFamily="34" charset="0"/>
                <a:ea typeface="Avenir Next"/>
                <a:cs typeface="Calibri" panose="020F0502020204030204" pitchFamily="34" charset="0"/>
                <a:sym typeface="Avenir Next"/>
              </a:rPr>
              <a:t> </a:t>
            </a:r>
            <a:r>
              <a:rPr lang="en-US" sz="1040" dirty="0">
                <a:solidFill>
                  <a:srgbClr val="000000"/>
                </a:solidFill>
                <a:latin typeface="Calibri" panose="020F0502020204030204" pitchFamily="34" charset="0"/>
                <a:ea typeface="Avenir Next"/>
                <a:cs typeface="Calibri" panose="020F0502020204030204" pitchFamily="34" charset="0"/>
                <a:sym typeface="Avenir Next"/>
              </a:rPr>
              <a:t>out of top </a:t>
            </a:r>
            <a:r>
              <a:rPr lang="en-US" sz="3750" b="1" dirty="0">
                <a:solidFill>
                  <a:srgbClr val="000000"/>
                </a:solidFill>
                <a:latin typeface="Calibri" panose="020F0502020204030204" pitchFamily="34" charset="0"/>
                <a:ea typeface="Avenir Next"/>
                <a:cs typeface="Calibri" panose="020F0502020204030204" pitchFamily="34" charset="0"/>
                <a:sym typeface="Avenir Next"/>
              </a:rPr>
              <a:t>10</a:t>
            </a:r>
            <a:r>
              <a:rPr lang="en-US" sz="3750" dirty="0">
                <a:solidFill>
                  <a:srgbClr val="000000"/>
                </a:solidFill>
                <a:latin typeface="Calibri" panose="020F0502020204030204" pitchFamily="34" charset="0"/>
                <a:ea typeface="Avenir Next"/>
                <a:cs typeface="Calibri" panose="020F0502020204030204" pitchFamily="34" charset="0"/>
                <a:sym typeface="Avenir Next"/>
              </a:rPr>
              <a:t> </a:t>
            </a:r>
            <a:r>
              <a:rPr lang="en-US" sz="1040" dirty="0">
                <a:solidFill>
                  <a:srgbClr val="000000"/>
                </a:solidFill>
                <a:latin typeface="Calibri" panose="020F0502020204030204" pitchFamily="34" charset="0"/>
                <a:ea typeface="Avenir Next"/>
                <a:cs typeface="Calibri" panose="020F0502020204030204" pitchFamily="34" charset="0"/>
                <a:sym typeface="Avenir Next"/>
              </a:rPr>
              <a:t>Insurers in the US</a:t>
            </a:r>
            <a:endParaRPr lang="en-US" sz="1042" dirty="0">
              <a:solidFill>
                <a:schemeClr val="bg2">
                  <a:lumMod val="25000"/>
                </a:schemeClr>
              </a:solidFill>
              <a:latin typeface="Calibri" panose="020F0502020204030204" pitchFamily="34" charset="0"/>
              <a:ea typeface="Avenir Next"/>
              <a:cs typeface="Calibri" panose="020F0502020204030204" pitchFamily="34" charset="0"/>
              <a:sym typeface="Avenir Next"/>
            </a:endParaRPr>
          </a:p>
        </p:txBody>
      </p:sp>
      <p:sp>
        <p:nvSpPr>
          <p:cNvPr id="37" name="Shape 89"/>
          <p:cNvSpPr/>
          <p:nvPr/>
        </p:nvSpPr>
        <p:spPr>
          <a:xfrm>
            <a:off x="7874095" y="1321615"/>
            <a:ext cx="1596415" cy="663708"/>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750" b="1" dirty="0">
                <a:solidFill>
                  <a:srgbClr val="000000"/>
                </a:solidFill>
                <a:latin typeface="Calibri" panose="020F0502020204030204" pitchFamily="34" charset="0"/>
                <a:ea typeface="Avenir Next"/>
                <a:cs typeface="Calibri" panose="020F0502020204030204" pitchFamily="34" charset="0"/>
                <a:sym typeface="Avenir Next"/>
              </a:rPr>
              <a:t>1500</a:t>
            </a:r>
            <a:r>
              <a:rPr lang="en-US" sz="3750" b="1" baseline="30000" dirty="0">
                <a:solidFill>
                  <a:srgbClr val="000000"/>
                </a:solidFill>
                <a:latin typeface="Calibri" panose="020F0502020204030204" pitchFamily="34" charset="0"/>
                <a:ea typeface="Avenir Next"/>
                <a:cs typeface="Calibri" panose="020F0502020204030204" pitchFamily="34" charset="0"/>
                <a:sym typeface="Avenir Next"/>
              </a:rPr>
              <a:t>+</a:t>
            </a:r>
          </a:p>
          <a:p>
            <a:pPr defTabSz="292004">
              <a:lnSpc>
                <a:spcPct val="90000"/>
              </a:lnSpc>
              <a:defRPr sz="1800"/>
            </a:pPr>
            <a:r>
              <a:rPr lang="en-US" sz="1042" dirty="0">
                <a:solidFill>
                  <a:schemeClr val="bg2">
                    <a:lumMod val="25000"/>
                  </a:schemeClr>
                </a:solidFill>
                <a:latin typeface="Calibri" panose="020F0502020204030204" pitchFamily="34" charset="0"/>
                <a:ea typeface="Avenir Next"/>
                <a:cs typeface="Calibri" panose="020F0502020204030204" pitchFamily="34" charset="0"/>
                <a:sym typeface="Avenir Next"/>
              </a:rPr>
              <a:t>Mobile Apps delivered</a:t>
            </a:r>
          </a:p>
        </p:txBody>
      </p:sp>
      <p:sp>
        <p:nvSpPr>
          <p:cNvPr id="38" name="Shape 149"/>
          <p:cNvSpPr/>
          <p:nvPr/>
        </p:nvSpPr>
        <p:spPr>
          <a:xfrm>
            <a:off x="458575" y="3684587"/>
            <a:ext cx="2025869" cy="249798"/>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rmAutofit/>
          </a:bodyPr>
          <a:lstStyle/>
          <a:p>
            <a:pPr lvl="0" algn="l">
              <a:lnSpc>
                <a:spcPct val="90000"/>
              </a:lnSpc>
              <a:defRPr sz="1800"/>
            </a:pPr>
            <a:r>
              <a:rPr lang="en-US" sz="1200" i="1" dirty="0">
                <a:solidFill>
                  <a:srgbClr val="00B140"/>
                </a:solidFill>
                <a:latin typeface="Calibri" panose="020F0502020204030204" pitchFamily="34" charset="0"/>
                <a:ea typeface="Avenir Next"/>
                <a:cs typeface="Calibri" panose="020F0502020204030204" pitchFamily="34" charset="0"/>
                <a:sym typeface="Avenir Next"/>
              </a:rPr>
              <a:t>OUR SERVICE OFFERINGS</a:t>
            </a:r>
          </a:p>
        </p:txBody>
      </p:sp>
      <p:cxnSp>
        <p:nvCxnSpPr>
          <p:cNvPr id="39" name="Straight Connector 38"/>
          <p:cNvCxnSpPr/>
          <p:nvPr/>
        </p:nvCxnSpPr>
        <p:spPr>
          <a:xfrm>
            <a:off x="458572" y="3605928"/>
            <a:ext cx="8896443" cy="0"/>
          </a:xfrm>
          <a:prstGeom prst="line">
            <a:avLst/>
          </a:prstGeom>
          <a:noFill/>
          <a:ln w="3175" cap="flat" cmpd="sng">
            <a:solidFill>
              <a:schemeClr val="bg1">
                <a:lumMod val="85000"/>
              </a:schemeClr>
            </a:solidFill>
            <a:prstDash val="solid"/>
            <a:bevel/>
          </a:ln>
          <a:effectLst/>
        </p:spPr>
        <p:style>
          <a:lnRef idx="0">
            <a:scrgbClr r="0" g="0" b="0"/>
          </a:lnRef>
          <a:fillRef idx="0">
            <a:scrgbClr r="0" g="0" b="0"/>
          </a:fillRef>
          <a:effectRef idx="0">
            <a:scrgbClr r="0" g="0" b="0"/>
          </a:effectRef>
          <a:fontRef idx="none"/>
        </p:style>
      </p:cxnSp>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99563" y="1491912"/>
            <a:ext cx="965242" cy="383933"/>
          </a:xfrm>
          <a:prstGeom prst="rect">
            <a:avLst/>
          </a:prstGeom>
        </p:spPr>
      </p:pic>
      <p:sp>
        <p:nvSpPr>
          <p:cNvPr id="41" name="TextBox 40"/>
          <p:cNvSpPr txBox="1"/>
          <p:nvPr/>
        </p:nvSpPr>
        <p:spPr>
          <a:xfrm>
            <a:off x="10710015" y="1311922"/>
            <a:ext cx="1367144" cy="600164"/>
          </a:xfrm>
          <a:prstGeom prst="rect">
            <a:avLst/>
          </a:prstGeom>
          <a:noFill/>
        </p:spPr>
        <p:txBody>
          <a:bodyPr wrap="square" rtlCol="0">
            <a:spAutoFit/>
          </a:bodyPr>
          <a:lstStyle/>
          <a:p>
            <a:r>
              <a:rPr lang="en-US" sz="1100" dirty="0">
                <a:solidFill>
                  <a:srgbClr val="141414"/>
                </a:solidFill>
                <a:latin typeface="Calibri" panose="020F0502020204030204" pitchFamily="34" charset="0"/>
                <a:cs typeface="Calibri" panose="020F0502020204030204" pitchFamily="34" charset="0"/>
              </a:rPr>
              <a:t>Worlds most advanced human science consultancy</a:t>
            </a:r>
          </a:p>
        </p:txBody>
      </p:sp>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33656" y="2260836"/>
            <a:ext cx="878932" cy="390895"/>
          </a:xfrm>
          <a:prstGeom prst="rect">
            <a:avLst/>
          </a:prstGeom>
        </p:spPr>
      </p:pic>
      <p:sp>
        <p:nvSpPr>
          <p:cNvPr id="43" name="TextBox 42"/>
          <p:cNvSpPr txBox="1"/>
          <p:nvPr/>
        </p:nvSpPr>
        <p:spPr>
          <a:xfrm>
            <a:off x="10710016" y="2117268"/>
            <a:ext cx="1326862" cy="600164"/>
          </a:xfrm>
          <a:prstGeom prst="rect">
            <a:avLst/>
          </a:prstGeom>
          <a:noFill/>
        </p:spPr>
        <p:txBody>
          <a:bodyPr wrap="square" rtlCol="0">
            <a:spAutoFit/>
          </a:bodyPr>
          <a:lstStyle/>
          <a:p>
            <a:r>
              <a:rPr lang="en-US" sz="1100" dirty="0">
                <a:solidFill>
                  <a:srgbClr val="141414"/>
                </a:solidFill>
                <a:latin typeface="Calibri" panose="020F0502020204030204" pitchFamily="34" charset="0"/>
                <a:cs typeface="Calibri" panose="020F0502020204030204" pitchFamily="34" charset="0"/>
              </a:rPr>
              <a:t>Strategic innovation and experience design firm</a:t>
            </a:r>
          </a:p>
        </p:txBody>
      </p:sp>
      <p:pic>
        <p:nvPicPr>
          <p:cNvPr id="44" name="Picture 43"/>
          <p:cNvPicPr>
            <a:picLocks noChangeAspect="1"/>
          </p:cNvPicPr>
          <p:nvPr/>
        </p:nvPicPr>
        <p:blipFill>
          <a:blip r:embed="rId9"/>
          <a:stretch>
            <a:fillRect/>
          </a:stretch>
        </p:blipFill>
        <p:spPr>
          <a:xfrm>
            <a:off x="9602195" y="3140544"/>
            <a:ext cx="910393" cy="292847"/>
          </a:xfrm>
          <a:prstGeom prst="rect">
            <a:avLst/>
          </a:prstGeom>
        </p:spPr>
      </p:pic>
      <p:sp>
        <p:nvSpPr>
          <p:cNvPr id="45" name="TextBox 44"/>
          <p:cNvSpPr txBox="1"/>
          <p:nvPr/>
        </p:nvSpPr>
        <p:spPr>
          <a:xfrm>
            <a:off x="10723663" y="2915688"/>
            <a:ext cx="1367144" cy="600164"/>
          </a:xfrm>
          <a:prstGeom prst="rect">
            <a:avLst/>
          </a:prstGeom>
          <a:noFill/>
        </p:spPr>
        <p:txBody>
          <a:bodyPr wrap="square" rtlCol="0">
            <a:spAutoFit/>
          </a:bodyPr>
          <a:lstStyle/>
          <a:p>
            <a:r>
              <a:rPr lang="en-US" sz="1100" dirty="0">
                <a:solidFill>
                  <a:srgbClr val="141414"/>
                </a:solidFill>
                <a:latin typeface="Calibri" panose="020F0502020204030204" pitchFamily="34" charset="0"/>
                <a:cs typeface="Calibri" panose="020F0502020204030204" pitchFamily="34" charset="0"/>
              </a:rPr>
              <a:t>Digital technology project delivery methodology</a:t>
            </a:r>
          </a:p>
        </p:txBody>
      </p:sp>
      <p:sp>
        <p:nvSpPr>
          <p:cNvPr id="46" name="TextBox 45"/>
          <p:cNvSpPr txBox="1"/>
          <p:nvPr/>
        </p:nvSpPr>
        <p:spPr>
          <a:xfrm>
            <a:off x="10723662" y="3615844"/>
            <a:ext cx="1382009" cy="600164"/>
          </a:xfrm>
          <a:prstGeom prst="rect">
            <a:avLst/>
          </a:prstGeom>
          <a:noFill/>
        </p:spPr>
        <p:txBody>
          <a:bodyPr wrap="square" rtlCol="0">
            <a:spAutoFit/>
          </a:bodyPr>
          <a:lstStyle/>
          <a:p>
            <a:r>
              <a:rPr lang="en-US" sz="1100" dirty="0">
                <a:solidFill>
                  <a:srgbClr val="141414"/>
                </a:solidFill>
                <a:latin typeface="Calibri" panose="020F0502020204030204" pitchFamily="34" charset="0"/>
                <a:cs typeface="Calibri" panose="020F0502020204030204" pitchFamily="34" charset="0"/>
              </a:rPr>
              <a:t>Digital Marketing Agency (Phil, LA, London) </a:t>
            </a:r>
          </a:p>
        </p:txBody>
      </p:sp>
      <p:pic>
        <p:nvPicPr>
          <p:cNvPr id="47" name="Picture 2" descr="Image result for mirabeau log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510942" y="4372938"/>
            <a:ext cx="1179757" cy="402160"/>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TextBox 47"/>
          <p:cNvSpPr txBox="1"/>
          <p:nvPr/>
        </p:nvSpPr>
        <p:spPr>
          <a:xfrm>
            <a:off x="10723662" y="4270127"/>
            <a:ext cx="1313216" cy="430887"/>
          </a:xfrm>
          <a:prstGeom prst="rect">
            <a:avLst/>
          </a:prstGeom>
          <a:noFill/>
        </p:spPr>
        <p:txBody>
          <a:bodyPr wrap="square" rtlCol="0">
            <a:spAutoFit/>
          </a:bodyPr>
          <a:lstStyle/>
          <a:p>
            <a:r>
              <a:rPr lang="en-US" sz="1100" dirty="0">
                <a:solidFill>
                  <a:srgbClr val="141414"/>
                </a:solidFill>
                <a:latin typeface="Calibri" panose="020F0502020204030204" pitchFamily="34" charset="0"/>
                <a:cs typeface="Calibri" panose="020F0502020204030204" pitchFamily="34" charset="0"/>
              </a:rPr>
              <a:t>Amsterdam based Digital Agency</a:t>
            </a:r>
          </a:p>
        </p:txBody>
      </p:sp>
      <p:sp>
        <p:nvSpPr>
          <p:cNvPr id="49" name="Shape 149"/>
          <p:cNvSpPr/>
          <p:nvPr/>
        </p:nvSpPr>
        <p:spPr>
          <a:xfrm>
            <a:off x="9491135" y="1020106"/>
            <a:ext cx="2651355" cy="249798"/>
          </a:xfrm>
          <a:prstGeom prst="rect">
            <a:avLst/>
          </a:prstGeom>
          <a:ln w="25400">
            <a:miter lim="400000"/>
          </a:ln>
          <a:extLst>
            <a:ext uri="{C572A759-6A51-4108-AA02-DFA0A04FC94B}">
              <ma14:wrappingTextBoxFlag xmlns:ma14="http://schemas.microsoft.com/office/mac/drawingml/2011/main" xmlns="" val="1"/>
            </a:ext>
          </a:extLst>
        </p:spPr>
        <p:txBody>
          <a:bodyPr lIns="0" tIns="0" rIns="0" bIns="0">
            <a:normAutofit/>
          </a:bodyPr>
          <a:lstStyle/>
          <a:p>
            <a:pPr>
              <a:lnSpc>
                <a:spcPct val="90000"/>
              </a:lnSpc>
              <a:defRPr sz="1800"/>
            </a:pPr>
            <a:r>
              <a:rPr lang="en-US" sz="1200" i="1" dirty="0">
                <a:solidFill>
                  <a:schemeClr val="accent2">
                    <a:lumMod val="75000"/>
                    <a:lumOff val="25000"/>
                  </a:schemeClr>
                </a:solidFill>
                <a:latin typeface="Calibri" panose="020F0502020204030204" pitchFamily="34" charset="0"/>
                <a:ea typeface="Avenir Next"/>
                <a:cs typeface="Calibri" panose="020F0502020204030204" pitchFamily="34" charset="0"/>
                <a:sym typeface="Avenir Next"/>
              </a:rPr>
              <a:t>OUR RECENT ACQUISITIONS</a:t>
            </a:r>
          </a:p>
        </p:txBody>
      </p:sp>
      <p:sp>
        <p:nvSpPr>
          <p:cNvPr id="50" name="Shape 89"/>
          <p:cNvSpPr/>
          <p:nvPr/>
        </p:nvSpPr>
        <p:spPr>
          <a:xfrm>
            <a:off x="9937693" y="5140300"/>
            <a:ext cx="1700266" cy="775597"/>
          </a:xfrm>
          <a:prstGeom prst="rect">
            <a:avLst/>
          </a:prstGeom>
          <a:ln w="254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292004">
              <a:lnSpc>
                <a:spcPct val="90000"/>
              </a:lnSpc>
              <a:defRPr sz="1800"/>
            </a:pPr>
            <a:r>
              <a:rPr lang="en-US" sz="3600" dirty="0">
                <a:solidFill>
                  <a:srgbClr val="000000"/>
                </a:solidFill>
                <a:latin typeface="Calibri" panose="020F0502020204030204" pitchFamily="34" charset="0"/>
                <a:ea typeface="Avenir Next"/>
                <a:cs typeface="Calibri" panose="020F0502020204030204" pitchFamily="34" charset="0"/>
                <a:sym typeface="Avenir Next"/>
              </a:rPr>
              <a:t>Leader </a:t>
            </a:r>
            <a:r>
              <a:rPr lang="en-US" sz="1000" dirty="0">
                <a:solidFill>
                  <a:srgbClr val="7F7F7F"/>
                </a:solidFill>
                <a:latin typeface="Calibri" panose="020F0502020204030204" pitchFamily="34" charset="0"/>
                <a:ea typeface="Avenir Next"/>
                <a:cs typeface="Calibri" panose="020F0502020204030204" pitchFamily="34" charset="0"/>
                <a:sym typeface="Avenir Next"/>
              </a:rPr>
              <a:t>recognition in Forrester’s Enterprise Mobility Wave</a:t>
            </a:r>
          </a:p>
        </p:txBody>
      </p:sp>
    </p:spTree>
    <p:extLst>
      <p:ext uri="{BB962C8B-B14F-4D97-AF65-F5344CB8AC3E}">
        <p14:creationId xmlns:p14="http://schemas.microsoft.com/office/powerpoint/2010/main" val="5029611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dirty="0" smtClean="0">
                <a:ea typeface="Segoe UI" panose="020B0502040204020203" pitchFamily="34" charset="0"/>
                <a:cs typeface="Segoe UI" panose="020B0502040204020203" pitchFamily="34" charset="0"/>
              </a:rPr>
              <a:t>Our Digital</a:t>
            </a:r>
            <a:r>
              <a:rPr lang="en-US" dirty="0">
                <a:ea typeface="Segoe UI" panose="020B0502040204020203" pitchFamily="34" charset="0"/>
                <a:cs typeface="Segoe UI" panose="020B0502040204020203" pitchFamily="34" charset="0"/>
              </a:rPr>
              <a:t>, </a:t>
            </a:r>
            <a:r>
              <a:rPr lang="en-US" dirty="0" smtClean="0">
                <a:ea typeface="Segoe UI" panose="020B0502040204020203" pitchFamily="34" charset="0"/>
                <a:cs typeface="Segoe UI" panose="020B0502040204020203" pitchFamily="34" charset="0"/>
              </a:rPr>
              <a:t>Design </a:t>
            </a:r>
            <a:r>
              <a:rPr lang="en-US" dirty="0">
                <a:ea typeface="Segoe UI" panose="020B0502040204020203" pitchFamily="34" charset="0"/>
                <a:cs typeface="Segoe UI" panose="020B0502040204020203" pitchFamily="34" charset="0"/>
              </a:rPr>
              <a:t>and </a:t>
            </a:r>
            <a:r>
              <a:rPr lang="en-US" dirty="0" smtClean="0">
                <a:ea typeface="Segoe UI" panose="020B0502040204020203" pitchFamily="34" charset="0"/>
                <a:cs typeface="Segoe UI" panose="020B0502040204020203" pitchFamily="34" charset="0"/>
              </a:rPr>
              <a:t>Interactive </a:t>
            </a:r>
            <a:r>
              <a:rPr lang="en-US" dirty="0">
                <a:ea typeface="Segoe UI" panose="020B0502040204020203" pitchFamily="34" charset="0"/>
                <a:cs typeface="Segoe UI" panose="020B0502040204020203" pitchFamily="34" charset="0"/>
              </a:rPr>
              <a:t>Capabilities….</a:t>
            </a:r>
            <a:endParaRPr lang="en-US" dirty="0"/>
          </a:p>
        </p:txBody>
      </p:sp>
      <p:sp>
        <p:nvSpPr>
          <p:cNvPr id="38" name="Slide Number Placeholder 5"/>
          <p:cNvSpPr txBox="1">
            <a:spLocks/>
          </p:cNvSpPr>
          <p:nvPr/>
        </p:nvSpPr>
        <p:spPr>
          <a:xfrm>
            <a:off x="11475945" y="6218703"/>
            <a:ext cx="529167" cy="338667"/>
          </a:xfrm>
          <a:prstGeom prst="rect">
            <a:avLst/>
          </a:prstGeom>
        </p:spPr>
        <p:txBody>
          <a:bodyPr/>
          <a:lstStyle>
            <a:defPPr>
              <a:defRPr lang="en-US"/>
            </a:defPPr>
            <a:lvl1pPr marL="0" algn="l" defTabSz="914400" rtl="0" eaLnBrk="1" latinLnBrk="0" hangingPunct="1">
              <a:defRPr sz="1400" kern="120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062"/>
            <a:fld id="{C2E37A68-EBCF-4CA6-943D-295F76655F09}" type="slidenum">
              <a:rPr lang="en-US" smtClean="0">
                <a:solidFill>
                  <a:prstClr val="black">
                    <a:lumMod val="85000"/>
                    <a:lumOff val="15000"/>
                  </a:prstClr>
                </a:solidFill>
                <a:latin typeface="Calibri"/>
              </a:rPr>
              <a:pPr algn="ctr" defTabSz="1219062"/>
              <a:t>15</a:t>
            </a:fld>
            <a:endParaRPr lang="en-US" dirty="0">
              <a:solidFill>
                <a:prstClr val="black">
                  <a:lumMod val="85000"/>
                  <a:lumOff val="15000"/>
                </a:prstClr>
              </a:solidFill>
              <a:latin typeface="Calibri"/>
            </a:endParaRPr>
          </a:p>
        </p:txBody>
      </p:sp>
      <p:sp>
        <p:nvSpPr>
          <p:cNvPr id="39" name="Rectangle 38"/>
          <p:cNvSpPr/>
          <p:nvPr/>
        </p:nvSpPr>
        <p:spPr>
          <a:xfrm>
            <a:off x="297503" y="739875"/>
            <a:ext cx="2779824" cy="52459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2"/>
            <a:endParaRPr lang="en-US" sz="2400" dirty="0">
              <a:solidFill>
                <a:prstClr val="white"/>
              </a:solidFill>
              <a:latin typeface="Calibri"/>
            </a:endParaRPr>
          </a:p>
        </p:txBody>
      </p:sp>
      <p:sp>
        <p:nvSpPr>
          <p:cNvPr id="40" name="TextBox 39"/>
          <p:cNvSpPr txBox="1"/>
          <p:nvPr/>
        </p:nvSpPr>
        <p:spPr>
          <a:xfrm>
            <a:off x="3280365" y="1406004"/>
            <a:ext cx="8376288" cy="1589793"/>
          </a:xfrm>
          <a:prstGeom prst="rect">
            <a:avLst/>
          </a:prstGeom>
          <a:noFill/>
          <a:ln w="3175">
            <a:solidFill>
              <a:schemeClr val="accent1"/>
            </a:solidFill>
            <a:prstDash val="dash"/>
          </a:ln>
        </p:spPr>
        <p:txBody>
          <a:bodyPr wrap="square" lIns="111379" tIns="55689" rIns="111379" bIns="55689">
            <a:spAutoFit/>
          </a:bodyPr>
          <a:lstStyle/>
          <a:p>
            <a:pPr defTabSz="1219062">
              <a:defRPr/>
            </a:pPr>
            <a:r>
              <a:rPr lang="en-US" sz="1600" kern="0" dirty="0">
                <a:solidFill>
                  <a:prstClr val="black">
                    <a:lumMod val="90000"/>
                    <a:lumOff val="10000"/>
                  </a:prstClr>
                </a:solidFill>
                <a:latin typeface="Calibri"/>
                <a:ea typeface="ＭＳ Ｐゴシック" charset="-128"/>
                <a:cs typeface="Gotham Book" pitchFamily="50" charset="0"/>
              </a:rPr>
              <a:t>Strong global talent pool designing world class User Experience solutions across technology platforms &amp; devices.  </a:t>
            </a:r>
          </a:p>
          <a:p>
            <a:pPr defTabSz="1219062">
              <a:defRPr/>
            </a:pPr>
            <a:endParaRPr lang="en-US" sz="1600" kern="0" dirty="0">
              <a:solidFill>
                <a:prstClr val="black">
                  <a:lumMod val="90000"/>
                  <a:lumOff val="10000"/>
                </a:prstClr>
              </a:solidFill>
              <a:latin typeface="Calibri"/>
              <a:ea typeface="ＭＳ Ｐゴシック" charset="-128"/>
              <a:cs typeface="Gotham Book" pitchFamily="50" charset="0"/>
            </a:endParaRPr>
          </a:p>
          <a:p>
            <a:pPr defTabSz="1219062">
              <a:defRPr/>
            </a:pPr>
            <a:r>
              <a:rPr lang="en-US" sz="1600" kern="0" dirty="0">
                <a:solidFill>
                  <a:prstClr val="black">
                    <a:lumMod val="90000"/>
                    <a:lumOff val="10000"/>
                  </a:prstClr>
                </a:solidFill>
                <a:latin typeface="Calibri"/>
                <a:ea typeface="ＭＳ Ｐゴシック" charset="-128"/>
                <a:cs typeface="Gotham Book" pitchFamily="50" charset="0"/>
              </a:rPr>
              <a:t>We are one of the largest Design Services groups in the industry, helping our clients create end-to-end value throughout the customer lifecycle and to deliver a </a:t>
            </a:r>
            <a:r>
              <a:rPr lang="en-US" sz="1600" b="1" kern="0" dirty="0">
                <a:solidFill>
                  <a:prstClr val="black">
                    <a:lumMod val="90000"/>
                    <a:lumOff val="10000"/>
                  </a:prstClr>
                </a:solidFill>
                <a:latin typeface="Calibri"/>
                <a:ea typeface="ＭＳ Ｐゴシック" charset="-128"/>
                <a:cs typeface="Gotham Book" pitchFamily="50" charset="0"/>
              </a:rPr>
              <a:t>Data-driven, Multi-screen Digital Experiences.</a:t>
            </a:r>
          </a:p>
        </p:txBody>
      </p:sp>
      <p:sp>
        <p:nvSpPr>
          <p:cNvPr id="41" name="Rectangle 40"/>
          <p:cNvSpPr/>
          <p:nvPr/>
        </p:nvSpPr>
        <p:spPr>
          <a:xfrm>
            <a:off x="395786" y="1632244"/>
            <a:ext cx="2583253" cy="913007"/>
          </a:xfrm>
          <a:prstGeom prst="rect">
            <a:avLst/>
          </a:prstGeom>
        </p:spPr>
        <p:txBody>
          <a:bodyPr wrap="square">
            <a:spAutoFit/>
          </a:bodyPr>
          <a:lstStyle/>
          <a:p>
            <a:pPr defTabSz="1219062">
              <a:buClr>
                <a:prstClr val="black">
                  <a:lumMod val="50000"/>
                  <a:lumOff val="50000"/>
                </a:prstClr>
              </a:buClr>
              <a:buSzPct val="100000"/>
              <a:tabLst>
                <a:tab pos="1245214" algn="l"/>
              </a:tabLst>
              <a:defRPr/>
            </a:pPr>
            <a:r>
              <a:rPr lang="en-US" sz="3733" b="1" dirty="0">
                <a:solidFill>
                  <a:prstClr val="black">
                    <a:lumMod val="90000"/>
                    <a:lumOff val="10000"/>
                  </a:prstClr>
                </a:solidFill>
                <a:latin typeface="Calibri"/>
                <a:cs typeface="Gotham Medium" pitchFamily="50" charset="0"/>
              </a:rPr>
              <a:t>3500+</a:t>
            </a:r>
          </a:p>
          <a:p>
            <a:pPr defTabSz="1219062">
              <a:buClr>
                <a:prstClr val="black">
                  <a:lumMod val="50000"/>
                  <a:lumOff val="50000"/>
                </a:prstClr>
              </a:buClr>
              <a:buSzPct val="100000"/>
              <a:tabLst>
                <a:tab pos="1245214" algn="l"/>
              </a:tabLst>
              <a:defRPr/>
            </a:pPr>
            <a:r>
              <a:rPr lang="en-US" sz="1600" b="1" dirty="0">
                <a:solidFill>
                  <a:prstClr val="black">
                    <a:lumMod val="90000"/>
                    <a:lumOff val="10000"/>
                  </a:prstClr>
                </a:solidFill>
                <a:latin typeface="Calibri"/>
                <a:cs typeface="Gotham Medium" pitchFamily="50" charset="0"/>
              </a:rPr>
              <a:t>DESIGN ASSOCIATES</a:t>
            </a:r>
            <a:endParaRPr lang="en-US" sz="1600" b="1" kern="0" dirty="0">
              <a:solidFill>
                <a:prstClr val="black">
                  <a:lumMod val="90000"/>
                  <a:lumOff val="10000"/>
                </a:prstClr>
              </a:solidFill>
              <a:latin typeface="Calibri"/>
              <a:ea typeface="ＭＳ Ｐゴシック" charset="-128"/>
              <a:cs typeface="Gotham Medium" pitchFamily="50" charset="0"/>
            </a:endParaRPr>
          </a:p>
        </p:txBody>
      </p:sp>
      <p:sp>
        <p:nvSpPr>
          <p:cNvPr id="42" name="TextBox 41"/>
          <p:cNvSpPr txBox="1"/>
          <p:nvPr/>
        </p:nvSpPr>
        <p:spPr bwMode="auto">
          <a:xfrm>
            <a:off x="3077326" y="691365"/>
            <a:ext cx="2515677" cy="726962"/>
          </a:xfrm>
          <a:prstGeom prst="foldedCorner">
            <a:avLst/>
          </a:prstGeom>
          <a:noFill/>
          <a:ln w="19050">
            <a:noFill/>
            <a:prstDash val="solid"/>
          </a:ln>
        </p:spPr>
        <p:txBody>
          <a:bodyPr wrap="square" lIns="111379" tIns="55689" rIns="111379" bIns="55689">
            <a:spAutoFit/>
          </a:bodyPr>
          <a:lstStyle/>
          <a:p>
            <a:pPr marL="228573" indent="-228573" defTabSz="1219062" eaLnBrk="0" hangingPunct="0">
              <a:spcBef>
                <a:spcPct val="20000"/>
              </a:spcBef>
              <a:buFont typeface="Arial" panose="020B0604020202020204" pitchFamily="34" charset="0"/>
              <a:buChar char="•"/>
              <a:tabLst>
                <a:tab pos="139218" algn="l"/>
              </a:tabLst>
              <a:defRPr/>
            </a:pPr>
            <a:r>
              <a:rPr lang="en-US" sz="1467" b="1" kern="0" dirty="0">
                <a:solidFill>
                  <a:prstClr val="black">
                    <a:lumMod val="90000"/>
                    <a:lumOff val="10000"/>
                  </a:prstClr>
                </a:solidFill>
                <a:latin typeface="Calibri"/>
                <a:ea typeface="ＭＳ Ｐゴシック" charset="-128"/>
                <a:cs typeface="Gotham Medium" pitchFamily="50" charset="0"/>
              </a:rPr>
              <a:t>Financial Services</a:t>
            </a:r>
          </a:p>
          <a:p>
            <a:pPr marL="228573" indent="-228573" defTabSz="1219062" eaLnBrk="0" hangingPunct="0">
              <a:spcBef>
                <a:spcPct val="20000"/>
              </a:spcBef>
              <a:buFont typeface="Arial" panose="020B0604020202020204" pitchFamily="34" charset="0"/>
              <a:buChar char="•"/>
              <a:tabLst>
                <a:tab pos="139218" algn="l"/>
              </a:tabLst>
              <a:defRPr/>
            </a:pPr>
            <a:r>
              <a:rPr lang="en-US" sz="1467" b="1" kern="0" dirty="0">
                <a:solidFill>
                  <a:prstClr val="black">
                    <a:lumMod val="90000"/>
                    <a:lumOff val="10000"/>
                  </a:prstClr>
                </a:solidFill>
                <a:latin typeface="Calibri"/>
                <a:ea typeface="ＭＳ Ｐゴシック" charset="-128"/>
                <a:cs typeface="Gotham Medium" pitchFamily="50" charset="0"/>
              </a:rPr>
              <a:t>Manufacturing</a:t>
            </a:r>
          </a:p>
        </p:txBody>
      </p:sp>
      <p:sp>
        <p:nvSpPr>
          <p:cNvPr id="43" name="Rectangle 42"/>
          <p:cNvSpPr/>
          <p:nvPr/>
        </p:nvSpPr>
        <p:spPr>
          <a:xfrm>
            <a:off x="5186636" y="691362"/>
            <a:ext cx="2554624" cy="609140"/>
          </a:xfrm>
          <a:prstGeom prst="rect">
            <a:avLst/>
          </a:prstGeom>
        </p:spPr>
        <p:txBody>
          <a:bodyPr wrap="square" lIns="111379" tIns="55689" rIns="111379" bIns="55689">
            <a:spAutoFit/>
          </a:bodyPr>
          <a:lstStyle/>
          <a:p>
            <a:pPr marL="228573" indent="-228573" defTabSz="1219062" eaLnBrk="0" hangingPunct="0">
              <a:spcBef>
                <a:spcPct val="20000"/>
              </a:spcBef>
              <a:buFont typeface="Arial" panose="020B0604020202020204" pitchFamily="34" charset="0"/>
              <a:buChar char="•"/>
              <a:tabLst>
                <a:tab pos="139218" algn="l"/>
              </a:tabLst>
              <a:defRPr/>
            </a:pPr>
            <a:r>
              <a:rPr lang="en-US" sz="1467" b="1" kern="0" dirty="0">
                <a:solidFill>
                  <a:prstClr val="black">
                    <a:lumMod val="90000"/>
                    <a:lumOff val="10000"/>
                  </a:prstClr>
                </a:solidFill>
                <a:latin typeface="Calibri"/>
                <a:ea typeface="ＭＳ Ｐゴシック" charset="-128"/>
                <a:cs typeface="Gotham Medium" pitchFamily="50" charset="0"/>
              </a:rPr>
              <a:t>Media &amp; Tech</a:t>
            </a:r>
          </a:p>
          <a:p>
            <a:pPr marL="228573" indent="-228573" defTabSz="1219062" eaLnBrk="0" hangingPunct="0">
              <a:spcBef>
                <a:spcPct val="20000"/>
              </a:spcBef>
              <a:buFont typeface="Arial" panose="020B0604020202020204" pitchFamily="34" charset="0"/>
              <a:buChar char="•"/>
              <a:tabLst>
                <a:tab pos="139218" algn="l"/>
              </a:tabLst>
              <a:defRPr/>
            </a:pPr>
            <a:r>
              <a:rPr lang="en-US" sz="1467" b="1" kern="0" dirty="0">
                <a:solidFill>
                  <a:prstClr val="black">
                    <a:lumMod val="90000"/>
                    <a:lumOff val="10000"/>
                  </a:prstClr>
                </a:solidFill>
                <a:latin typeface="Calibri"/>
                <a:ea typeface="ＭＳ Ｐゴシック" charset="-128"/>
                <a:cs typeface="Gotham Medium" pitchFamily="50" charset="0"/>
              </a:rPr>
              <a:t>Insurance </a:t>
            </a:r>
          </a:p>
        </p:txBody>
      </p:sp>
      <p:sp>
        <p:nvSpPr>
          <p:cNvPr id="44" name="Rectangle 43"/>
          <p:cNvSpPr/>
          <p:nvPr/>
        </p:nvSpPr>
        <p:spPr>
          <a:xfrm>
            <a:off x="7077883" y="691362"/>
            <a:ext cx="3335676" cy="609140"/>
          </a:xfrm>
          <a:prstGeom prst="rect">
            <a:avLst/>
          </a:prstGeom>
        </p:spPr>
        <p:txBody>
          <a:bodyPr wrap="square" lIns="111379" tIns="55689" rIns="111379" bIns="55689">
            <a:spAutoFit/>
          </a:bodyPr>
          <a:lstStyle/>
          <a:p>
            <a:pPr marL="228573" indent="-228573" defTabSz="1219062" eaLnBrk="0" hangingPunct="0">
              <a:spcBef>
                <a:spcPct val="20000"/>
              </a:spcBef>
              <a:buFont typeface="Arial" panose="020B0604020202020204" pitchFamily="34" charset="0"/>
              <a:buChar char="•"/>
              <a:tabLst>
                <a:tab pos="139218" algn="l"/>
              </a:tabLst>
            </a:pPr>
            <a:r>
              <a:rPr lang="en-US" sz="1467" b="1" kern="0" dirty="0">
                <a:solidFill>
                  <a:prstClr val="black">
                    <a:lumMod val="90000"/>
                    <a:lumOff val="10000"/>
                  </a:prstClr>
                </a:solidFill>
                <a:latin typeface="Calibri"/>
                <a:ea typeface="ＭＳ Ｐゴシック" charset="-128"/>
                <a:cs typeface="Gotham Medium" pitchFamily="50" charset="0"/>
              </a:rPr>
              <a:t>Retail &amp; Hospitality</a:t>
            </a:r>
          </a:p>
          <a:p>
            <a:pPr marL="228573" indent="-228573" defTabSz="1219062" eaLnBrk="0" hangingPunct="0">
              <a:spcBef>
                <a:spcPct val="20000"/>
              </a:spcBef>
              <a:buFont typeface="Arial" panose="020B0604020202020204" pitchFamily="34" charset="0"/>
              <a:buChar char="•"/>
              <a:tabLst>
                <a:tab pos="139218" algn="l"/>
              </a:tabLst>
            </a:pPr>
            <a:r>
              <a:rPr lang="en-US" sz="1467" b="1" kern="0" dirty="0">
                <a:solidFill>
                  <a:prstClr val="black">
                    <a:lumMod val="90000"/>
                    <a:lumOff val="10000"/>
                  </a:prstClr>
                </a:solidFill>
                <a:latin typeface="Calibri"/>
                <a:ea typeface="ＭＳ Ｐゴシック" charset="-128"/>
                <a:cs typeface="Gotham Medium" pitchFamily="50" charset="0"/>
              </a:rPr>
              <a:t>Healthcare</a:t>
            </a:r>
          </a:p>
        </p:txBody>
      </p:sp>
      <p:sp>
        <p:nvSpPr>
          <p:cNvPr id="45" name="Rectangle 44"/>
          <p:cNvSpPr/>
          <p:nvPr/>
        </p:nvSpPr>
        <p:spPr>
          <a:xfrm>
            <a:off x="9656697" y="691363"/>
            <a:ext cx="1964097" cy="609140"/>
          </a:xfrm>
          <a:prstGeom prst="rect">
            <a:avLst/>
          </a:prstGeom>
        </p:spPr>
        <p:txBody>
          <a:bodyPr wrap="square" lIns="111379" tIns="55689" rIns="111379" bIns="55689">
            <a:spAutoFit/>
          </a:bodyPr>
          <a:lstStyle/>
          <a:p>
            <a:pPr marL="228573" indent="-228573" defTabSz="1219062" eaLnBrk="0" hangingPunct="0">
              <a:spcBef>
                <a:spcPct val="20000"/>
              </a:spcBef>
              <a:buFont typeface="Arial" panose="020B0604020202020204" pitchFamily="34" charset="0"/>
              <a:buChar char="•"/>
              <a:tabLst>
                <a:tab pos="139218" algn="l"/>
              </a:tabLst>
            </a:pPr>
            <a:r>
              <a:rPr lang="en-US" sz="1467" b="1" kern="0" dirty="0">
                <a:solidFill>
                  <a:prstClr val="black">
                    <a:lumMod val="90000"/>
                    <a:lumOff val="10000"/>
                  </a:prstClr>
                </a:solidFill>
                <a:latin typeface="Calibri"/>
                <a:ea typeface="ＭＳ Ｐゴシック" charset="-128"/>
                <a:cs typeface="Gotham Medium" pitchFamily="50" charset="0"/>
              </a:rPr>
              <a:t>Life Sciences</a:t>
            </a:r>
          </a:p>
          <a:p>
            <a:pPr marL="228573" indent="-228573" defTabSz="1219062" eaLnBrk="0" hangingPunct="0">
              <a:spcBef>
                <a:spcPct val="20000"/>
              </a:spcBef>
              <a:buFont typeface="Arial" panose="020B0604020202020204" pitchFamily="34" charset="0"/>
              <a:buChar char="•"/>
              <a:tabLst>
                <a:tab pos="139218" algn="l"/>
              </a:tabLst>
            </a:pPr>
            <a:r>
              <a:rPr lang="en-US" sz="1467" b="1" kern="0" dirty="0">
                <a:solidFill>
                  <a:prstClr val="black">
                    <a:lumMod val="90000"/>
                    <a:lumOff val="10000"/>
                  </a:prstClr>
                </a:solidFill>
                <a:latin typeface="Calibri"/>
                <a:ea typeface="ＭＳ Ｐゴシック" charset="-128"/>
                <a:cs typeface="Gotham Medium" pitchFamily="50" charset="0"/>
              </a:rPr>
              <a:t>Government</a:t>
            </a:r>
          </a:p>
        </p:txBody>
      </p:sp>
      <p:sp>
        <p:nvSpPr>
          <p:cNvPr id="46" name="Rectangle 45"/>
          <p:cNvSpPr/>
          <p:nvPr/>
        </p:nvSpPr>
        <p:spPr>
          <a:xfrm>
            <a:off x="373695" y="2614143"/>
            <a:ext cx="2665532" cy="3323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defTabSz="1219062"/>
            <a:r>
              <a:rPr lang="en-US" sz="1400" b="1" kern="0" dirty="0">
                <a:solidFill>
                  <a:prstClr val="black"/>
                </a:solidFill>
                <a:latin typeface="Calibri"/>
                <a:ea typeface="ＭＳ Ｐゴシック" charset="-128"/>
                <a:cs typeface="Gotham Light" pitchFamily="50" charset="0"/>
              </a:rPr>
              <a:t>HIGHLIGHTS</a:t>
            </a:r>
            <a:endParaRPr lang="en-US" sz="1400" kern="0" dirty="0">
              <a:solidFill>
                <a:prstClr val="black"/>
              </a:solidFill>
              <a:latin typeface="Calibri"/>
              <a:ea typeface="ＭＳ Ｐゴシック" charset="-128"/>
              <a:cs typeface="Gotham Light" pitchFamily="50" charset="0"/>
            </a:endParaRPr>
          </a:p>
          <a:p>
            <a:pPr marL="232808" indent="-232808" defTabSz="1219062">
              <a:buFont typeface="Wingdings" panose="05000000000000000000" pitchFamily="2" charset="2"/>
              <a:buChar char="§"/>
            </a:pPr>
            <a:r>
              <a:rPr lang="en-US" sz="1400" kern="0" dirty="0">
                <a:solidFill>
                  <a:prstClr val="black"/>
                </a:solidFill>
                <a:latin typeface="Calibri"/>
                <a:ea typeface="ＭＳ Ｐゴシック" charset="-128"/>
                <a:cs typeface="Gotham Light" pitchFamily="50" charset="0"/>
              </a:rPr>
              <a:t>One-stop-shop for integrated  Experience Strategy, UX Design and UI  Development</a:t>
            </a:r>
          </a:p>
          <a:p>
            <a:pPr marL="232808" indent="-232808" defTabSz="1219062">
              <a:buFont typeface="Wingdings" panose="05000000000000000000" pitchFamily="2" charset="2"/>
              <a:buChar char="§"/>
            </a:pPr>
            <a:r>
              <a:rPr lang="en-US" sz="1400" kern="0" dirty="0">
                <a:solidFill>
                  <a:prstClr val="black"/>
                </a:solidFill>
                <a:latin typeface="Calibri"/>
                <a:ea typeface="ＭＳ Ｐゴシック" charset="-128"/>
                <a:cs typeface="Gotham Light" pitchFamily="50" charset="0"/>
              </a:rPr>
              <a:t>Large pool of Design Experts with over 15 years of global industry experience</a:t>
            </a:r>
          </a:p>
          <a:p>
            <a:pPr marL="232808" indent="-232808" defTabSz="1219062">
              <a:buFont typeface="Wingdings" panose="05000000000000000000" pitchFamily="2" charset="2"/>
              <a:buChar char="§"/>
            </a:pPr>
            <a:r>
              <a:rPr lang="en-US" sz="1400" kern="0" dirty="0">
                <a:solidFill>
                  <a:prstClr val="black"/>
                </a:solidFill>
                <a:latin typeface="Calibri"/>
                <a:ea typeface="ＭＳ Ｐゴシック" charset="-128"/>
                <a:cs typeface="Gotham Light" pitchFamily="50" charset="0"/>
              </a:rPr>
              <a:t>Application of design experience &amp; best practices from different domains</a:t>
            </a:r>
          </a:p>
          <a:p>
            <a:pPr marL="232808" indent="-232808" defTabSz="1219062">
              <a:buFont typeface="Wingdings" panose="05000000000000000000" pitchFamily="2" charset="2"/>
              <a:buChar char="§"/>
            </a:pPr>
            <a:r>
              <a:rPr lang="en-US" sz="1400" kern="0" dirty="0">
                <a:solidFill>
                  <a:prstClr val="black"/>
                </a:solidFill>
                <a:latin typeface="Calibri"/>
                <a:ea typeface="ＭＳ Ｐゴシック" charset="-128"/>
                <a:cs typeface="Gotham Light" pitchFamily="50" charset="0"/>
              </a:rPr>
              <a:t>Experience across range of front-end technologies and devices</a:t>
            </a:r>
          </a:p>
          <a:p>
            <a:pPr marL="232808" indent="-232808" defTabSz="1219062">
              <a:buFont typeface="Wingdings" panose="05000000000000000000" pitchFamily="2" charset="2"/>
              <a:buChar char="§"/>
            </a:pPr>
            <a:r>
              <a:rPr lang="en-US" sz="1400" kern="0" dirty="0">
                <a:solidFill>
                  <a:prstClr val="black"/>
                </a:solidFill>
                <a:latin typeface="Calibri"/>
                <a:ea typeface="ＭＳ Ｐゴシック" charset="-128"/>
                <a:cs typeface="Gotham Light" pitchFamily="50" charset="0"/>
              </a:rPr>
              <a:t>Last mile design support to IT teams</a:t>
            </a:r>
          </a:p>
        </p:txBody>
      </p:sp>
      <p:sp>
        <p:nvSpPr>
          <p:cNvPr id="47" name="Rectangle 46"/>
          <p:cNvSpPr/>
          <p:nvPr/>
        </p:nvSpPr>
        <p:spPr>
          <a:xfrm>
            <a:off x="8951433" y="3522261"/>
            <a:ext cx="2557736"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9062">
              <a:buClr>
                <a:prstClr val="black">
                  <a:lumMod val="50000"/>
                  <a:lumOff val="50000"/>
                </a:prstClr>
              </a:buClr>
            </a:pPr>
            <a:r>
              <a:rPr lang="en-US" sz="1400" dirty="0">
                <a:solidFill>
                  <a:prstClr val="black">
                    <a:lumMod val="90000"/>
                    <a:lumOff val="10000"/>
                  </a:prstClr>
                </a:solidFill>
                <a:latin typeface="Calibri"/>
                <a:cs typeface="Gotham Bold" pitchFamily="50" charset="0"/>
              </a:rPr>
              <a:t> UI ARCHITECTS &amp; DEVELOPERS</a:t>
            </a:r>
          </a:p>
          <a:p>
            <a:pPr defTabSz="1219062">
              <a:buClr>
                <a:prstClr val="black">
                  <a:lumMod val="50000"/>
                  <a:lumOff val="50000"/>
                </a:prstClr>
              </a:buClr>
            </a:pPr>
            <a:endParaRPr lang="en-US" sz="1400" dirty="0">
              <a:solidFill>
                <a:prstClr val="black">
                  <a:lumMod val="90000"/>
                  <a:lumOff val="10000"/>
                </a:prstClr>
              </a:solidFill>
              <a:latin typeface="Calibri"/>
              <a:cs typeface="Gotham Bold" pitchFamily="50" charset="0"/>
            </a:endParaRP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Front-end architects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Front-end Developers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HTML 5, CSS, jQuery,  YUI experts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Flex/Flash/Scripting </a:t>
            </a:r>
            <a:br>
              <a:rPr lang="en-US" sz="1400" dirty="0">
                <a:solidFill>
                  <a:prstClr val="black">
                    <a:lumMod val="90000"/>
                    <a:lumOff val="10000"/>
                  </a:prstClr>
                </a:solidFill>
                <a:latin typeface="Calibri"/>
                <a:cs typeface="Gotham Bold" pitchFamily="50" charset="0"/>
              </a:rPr>
            </a:br>
            <a:r>
              <a:rPr lang="en-US" sz="1400" dirty="0">
                <a:solidFill>
                  <a:prstClr val="black">
                    <a:lumMod val="90000"/>
                    <a:lumOff val="10000"/>
                  </a:prstClr>
                </a:solidFill>
                <a:latin typeface="Calibri"/>
                <a:cs typeface="Gotham Bold" pitchFamily="50" charset="0"/>
              </a:rPr>
              <a:t>Programmers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Accessibility experts</a:t>
            </a:r>
          </a:p>
        </p:txBody>
      </p:sp>
      <p:sp>
        <p:nvSpPr>
          <p:cNvPr id="48" name="Rectangle 47"/>
          <p:cNvSpPr/>
          <p:nvPr/>
        </p:nvSpPr>
        <p:spPr>
          <a:xfrm>
            <a:off x="3360267" y="3525693"/>
            <a:ext cx="2855597" cy="1723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9062">
              <a:buClr>
                <a:prstClr val="black">
                  <a:lumMod val="50000"/>
                  <a:lumOff val="50000"/>
                </a:prstClr>
              </a:buClr>
            </a:pPr>
            <a:r>
              <a:rPr lang="en-US" sz="1400" dirty="0">
                <a:solidFill>
                  <a:prstClr val="black">
                    <a:lumMod val="90000"/>
                    <a:lumOff val="10000"/>
                  </a:prstClr>
                </a:solidFill>
                <a:latin typeface="Calibri"/>
                <a:cs typeface="Gotham Bold" pitchFamily="50" charset="0"/>
              </a:rPr>
              <a:t>DIGITAL CONSULTANTS</a:t>
            </a:r>
          </a:p>
          <a:p>
            <a:pPr defTabSz="1219062">
              <a:buClr>
                <a:prstClr val="black">
                  <a:lumMod val="50000"/>
                  <a:lumOff val="50000"/>
                </a:prstClr>
              </a:buClr>
            </a:pPr>
            <a:endParaRPr lang="en-US" sz="1400" dirty="0">
              <a:solidFill>
                <a:prstClr val="black">
                  <a:lumMod val="90000"/>
                  <a:lumOff val="10000"/>
                </a:prstClr>
              </a:solidFill>
              <a:latin typeface="Calibri"/>
              <a:cs typeface="Gotham Bold" pitchFamily="50" charset="0"/>
            </a:endParaRP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Digital Experience Strategists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UX Analysts/Researchers </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Information Architects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Interaction Designers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Creative Directors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Mobility UX Designers </a:t>
            </a:r>
          </a:p>
        </p:txBody>
      </p:sp>
      <p:sp>
        <p:nvSpPr>
          <p:cNvPr id="49" name="Rectangle 48"/>
          <p:cNvSpPr/>
          <p:nvPr/>
        </p:nvSpPr>
        <p:spPr>
          <a:xfrm>
            <a:off x="6463998" y="3525694"/>
            <a:ext cx="2167281" cy="1938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1219062">
              <a:buClr>
                <a:prstClr val="black">
                  <a:lumMod val="50000"/>
                  <a:lumOff val="50000"/>
                </a:prstClr>
              </a:buClr>
            </a:pPr>
            <a:r>
              <a:rPr lang="en-US" sz="1400" dirty="0">
                <a:solidFill>
                  <a:prstClr val="black">
                    <a:lumMod val="90000"/>
                    <a:lumOff val="10000"/>
                  </a:prstClr>
                </a:solidFill>
                <a:latin typeface="Calibri"/>
                <a:cs typeface="Gotham Bold" pitchFamily="50" charset="0"/>
              </a:rPr>
              <a:t>CREATIVE DESIGNERS</a:t>
            </a:r>
          </a:p>
          <a:p>
            <a:pPr defTabSz="1219062">
              <a:buClr>
                <a:prstClr val="black">
                  <a:lumMod val="50000"/>
                  <a:lumOff val="50000"/>
                </a:prstClr>
              </a:buClr>
            </a:pPr>
            <a:endParaRPr lang="en-US" sz="1400" dirty="0">
              <a:solidFill>
                <a:prstClr val="black">
                  <a:lumMod val="90000"/>
                  <a:lumOff val="10000"/>
                </a:prstClr>
              </a:solidFill>
              <a:latin typeface="Calibri"/>
              <a:cs typeface="Gotham Bold" pitchFamily="50" charset="0"/>
            </a:endParaRP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Interaction Designers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Mobile UX Designers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Art Directors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Visual Designers </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Flash Designers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Production Artists</a:t>
            </a:r>
          </a:p>
          <a:p>
            <a:pPr marL="228573" indent="-228573" defTabSz="1219062">
              <a:buClr>
                <a:prstClr val="black">
                  <a:lumMod val="50000"/>
                  <a:lumOff val="50000"/>
                </a:prstClr>
              </a:buClr>
              <a:buFont typeface="Wingdings" panose="05000000000000000000" pitchFamily="2" charset="2"/>
              <a:buChar char="§"/>
            </a:pPr>
            <a:r>
              <a:rPr lang="en-US" sz="1400" dirty="0">
                <a:solidFill>
                  <a:prstClr val="black">
                    <a:lumMod val="90000"/>
                    <a:lumOff val="10000"/>
                  </a:prstClr>
                </a:solidFill>
                <a:latin typeface="Calibri"/>
                <a:cs typeface="Gotham Bold" pitchFamily="50" charset="0"/>
              </a:rPr>
              <a:t>Print Designers</a:t>
            </a:r>
          </a:p>
        </p:txBody>
      </p:sp>
      <p:sp>
        <p:nvSpPr>
          <p:cNvPr id="50" name="Rectangle 49"/>
          <p:cNvSpPr/>
          <p:nvPr/>
        </p:nvSpPr>
        <p:spPr>
          <a:xfrm>
            <a:off x="8837142" y="3043049"/>
            <a:ext cx="1047082" cy="502766"/>
          </a:xfrm>
          <a:prstGeom prst="rect">
            <a:avLst/>
          </a:prstGeom>
        </p:spPr>
        <p:txBody>
          <a:bodyPr wrap="none">
            <a:spAutoFit/>
          </a:bodyPr>
          <a:lstStyle/>
          <a:p>
            <a:pPr defTabSz="1219062">
              <a:spcBef>
                <a:spcPts val="731"/>
              </a:spcBef>
              <a:spcAft>
                <a:spcPts val="731"/>
              </a:spcAft>
              <a:buClr>
                <a:prstClr val="black">
                  <a:lumMod val="50000"/>
                  <a:lumOff val="50000"/>
                </a:prstClr>
              </a:buClr>
              <a:buSzPct val="100000"/>
              <a:tabLst>
                <a:tab pos="1245214" algn="l"/>
              </a:tabLst>
              <a:defRPr/>
            </a:pPr>
            <a:r>
              <a:rPr lang="en-US" sz="2667" b="1" dirty="0">
                <a:solidFill>
                  <a:prstClr val="black">
                    <a:lumMod val="90000"/>
                    <a:lumOff val="10000"/>
                  </a:prstClr>
                </a:solidFill>
                <a:latin typeface="Calibri"/>
                <a:cs typeface="Gotham Medium" pitchFamily="50" charset="0"/>
              </a:rPr>
              <a:t>5000+</a:t>
            </a:r>
          </a:p>
        </p:txBody>
      </p:sp>
      <p:sp>
        <p:nvSpPr>
          <p:cNvPr id="51" name="Rectangle 50"/>
          <p:cNvSpPr/>
          <p:nvPr/>
        </p:nvSpPr>
        <p:spPr>
          <a:xfrm>
            <a:off x="6337009" y="3046481"/>
            <a:ext cx="873957" cy="502766"/>
          </a:xfrm>
          <a:prstGeom prst="rect">
            <a:avLst/>
          </a:prstGeom>
        </p:spPr>
        <p:txBody>
          <a:bodyPr wrap="none">
            <a:spAutoFit/>
          </a:bodyPr>
          <a:lstStyle/>
          <a:p>
            <a:pPr defTabSz="1219062">
              <a:spcBef>
                <a:spcPts val="731"/>
              </a:spcBef>
              <a:spcAft>
                <a:spcPts val="731"/>
              </a:spcAft>
              <a:buClr>
                <a:prstClr val="black">
                  <a:lumMod val="50000"/>
                  <a:lumOff val="50000"/>
                </a:prstClr>
              </a:buClr>
              <a:buSzPct val="100000"/>
              <a:tabLst>
                <a:tab pos="1245214" algn="l"/>
              </a:tabLst>
              <a:defRPr/>
            </a:pPr>
            <a:r>
              <a:rPr lang="en-US" sz="2667" b="1" dirty="0">
                <a:solidFill>
                  <a:prstClr val="black">
                    <a:lumMod val="90000"/>
                    <a:lumOff val="10000"/>
                  </a:prstClr>
                </a:solidFill>
                <a:latin typeface="Calibri"/>
                <a:cs typeface="Gotham Medium" pitchFamily="50" charset="0"/>
              </a:rPr>
              <a:t>600+</a:t>
            </a:r>
          </a:p>
        </p:txBody>
      </p:sp>
      <p:sp>
        <p:nvSpPr>
          <p:cNvPr id="52" name="Rectangle 51"/>
          <p:cNvSpPr/>
          <p:nvPr/>
        </p:nvSpPr>
        <p:spPr>
          <a:xfrm>
            <a:off x="3284075" y="3046481"/>
            <a:ext cx="873957" cy="502766"/>
          </a:xfrm>
          <a:prstGeom prst="rect">
            <a:avLst/>
          </a:prstGeom>
        </p:spPr>
        <p:txBody>
          <a:bodyPr wrap="none">
            <a:spAutoFit/>
          </a:bodyPr>
          <a:lstStyle/>
          <a:p>
            <a:pPr defTabSz="1219062">
              <a:spcBef>
                <a:spcPts val="731"/>
              </a:spcBef>
              <a:spcAft>
                <a:spcPts val="731"/>
              </a:spcAft>
              <a:buClr>
                <a:prstClr val="black">
                  <a:lumMod val="50000"/>
                  <a:lumOff val="50000"/>
                </a:prstClr>
              </a:buClr>
              <a:buSzPct val="100000"/>
              <a:tabLst>
                <a:tab pos="1245214" algn="l"/>
              </a:tabLst>
              <a:defRPr/>
            </a:pPr>
            <a:r>
              <a:rPr lang="en-US" sz="2667" b="1" dirty="0">
                <a:solidFill>
                  <a:prstClr val="black">
                    <a:lumMod val="90000"/>
                    <a:lumOff val="10000"/>
                  </a:prstClr>
                </a:solidFill>
                <a:latin typeface="Calibri"/>
                <a:cs typeface="Gotham Medium" pitchFamily="50" charset="0"/>
              </a:rPr>
              <a:t>400+</a:t>
            </a:r>
          </a:p>
        </p:txBody>
      </p:sp>
      <p:sp>
        <p:nvSpPr>
          <p:cNvPr id="53" name="TextBox 52"/>
          <p:cNvSpPr txBox="1"/>
          <p:nvPr/>
        </p:nvSpPr>
        <p:spPr>
          <a:xfrm>
            <a:off x="3941731" y="5637049"/>
            <a:ext cx="7567439" cy="318100"/>
          </a:xfrm>
          <a:prstGeom prst="rect">
            <a:avLst/>
          </a:prstGeom>
          <a:solidFill>
            <a:schemeClr val="accent1">
              <a:lumMod val="20000"/>
              <a:lumOff val="80000"/>
            </a:schemeClr>
          </a:solidFill>
        </p:spPr>
        <p:txBody>
          <a:bodyPr wrap="square" rtlCol="0">
            <a:spAutoFit/>
          </a:bodyPr>
          <a:lstStyle/>
          <a:p>
            <a:pPr defTabSz="1219062"/>
            <a:r>
              <a:rPr lang="en-US" sz="1467" b="1" dirty="0">
                <a:solidFill>
                  <a:prstClr val="black">
                    <a:lumMod val="90000"/>
                    <a:lumOff val="10000"/>
                  </a:prstClr>
                </a:solidFill>
                <a:latin typeface="Calibri"/>
              </a:rPr>
              <a:t>Global Delivery Centers:  India, USA, Canada, UK, Europe, Argentina, Brazil, China </a:t>
            </a:r>
          </a:p>
        </p:txBody>
      </p:sp>
      <p:pic>
        <p:nvPicPr>
          <p:cNvPr id="54" name="Picture 3" descr="C:\Users\ctsuser\Desktop\420px-Globe_icon.svg.pn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00000">
            <a:off x="3376691" y="5601470"/>
            <a:ext cx="416408" cy="416408"/>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395786" y="764956"/>
            <a:ext cx="2583253" cy="913007"/>
          </a:xfrm>
          <a:prstGeom prst="rect">
            <a:avLst/>
          </a:prstGeom>
        </p:spPr>
        <p:txBody>
          <a:bodyPr wrap="square">
            <a:spAutoFit/>
          </a:bodyPr>
          <a:lstStyle/>
          <a:p>
            <a:pPr defTabSz="1219062">
              <a:buClr>
                <a:prstClr val="black">
                  <a:lumMod val="50000"/>
                  <a:lumOff val="50000"/>
                </a:prstClr>
              </a:buClr>
              <a:buSzPct val="100000"/>
              <a:tabLst>
                <a:tab pos="1245214" algn="l"/>
              </a:tabLst>
              <a:defRPr/>
            </a:pPr>
            <a:r>
              <a:rPr lang="en-US" sz="3733" b="1" dirty="0">
                <a:solidFill>
                  <a:prstClr val="black">
                    <a:lumMod val="90000"/>
                    <a:lumOff val="10000"/>
                  </a:prstClr>
                </a:solidFill>
                <a:latin typeface="Calibri"/>
                <a:cs typeface="Gotham Medium" pitchFamily="50" charset="0"/>
              </a:rPr>
              <a:t>250+</a:t>
            </a:r>
          </a:p>
          <a:p>
            <a:pPr defTabSz="1219062">
              <a:buClr>
                <a:prstClr val="black">
                  <a:lumMod val="50000"/>
                  <a:lumOff val="50000"/>
                </a:prstClr>
              </a:buClr>
              <a:buSzPct val="100000"/>
              <a:tabLst>
                <a:tab pos="1245214" algn="l"/>
              </a:tabLst>
              <a:defRPr/>
            </a:pPr>
            <a:r>
              <a:rPr lang="en-US" sz="1600" b="1" dirty="0">
                <a:solidFill>
                  <a:prstClr val="black">
                    <a:lumMod val="90000"/>
                    <a:lumOff val="10000"/>
                  </a:prstClr>
                </a:solidFill>
                <a:latin typeface="Calibri"/>
                <a:cs typeface="Gotham Medium" pitchFamily="50" charset="0"/>
              </a:rPr>
              <a:t>TOP-TIER  CLIENTS</a:t>
            </a:r>
            <a:endParaRPr lang="en-US" sz="1600" b="1" kern="0" dirty="0">
              <a:solidFill>
                <a:prstClr val="black">
                  <a:lumMod val="90000"/>
                  <a:lumOff val="10000"/>
                </a:prstClr>
              </a:solidFill>
              <a:latin typeface="Calibri"/>
              <a:ea typeface="ＭＳ Ｐゴシック" charset="-128"/>
              <a:cs typeface="Gotham Medium" pitchFamily="50" charset="0"/>
            </a:endParaRPr>
          </a:p>
        </p:txBody>
      </p:sp>
    </p:spTree>
    <p:extLst>
      <p:ext uri="{BB962C8B-B14F-4D97-AF65-F5344CB8AC3E}">
        <p14:creationId xmlns:p14="http://schemas.microsoft.com/office/powerpoint/2010/main" val="3533762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CD1251-6DDB-4BD8-BFB1-9E8264645C94}"/>
              </a:ext>
            </a:extLst>
          </p:cNvPr>
          <p:cNvSpPr>
            <a:spLocks noGrp="1"/>
          </p:cNvSpPr>
          <p:nvPr>
            <p:ph type="title"/>
          </p:nvPr>
        </p:nvSpPr>
        <p:spPr/>
        <p:txBody>
          <a:bodyPr/>
          <a:lstStyle/>
          <a:p>
            <a:r>
              <a:rPr lang="en-US" dirty="0"/>
              <a:t>Experience Design Partner for Global Brands</a:t>
            </a:r>
          </a:p>
        </p:txBody>
      </p:sp>
      <p:sp>
        <p:nvSpPr>
          <p:cNvPr id="10" name="Rectangle 9"/>
          <p:cNvSpPr/>
          <p:nvPr/>
        </p:nvSpPr>
        <p:spPr>
          <a:xfrm>
            <a:off x="313898" y="810999"/>
            <a:ext cx="11704638" cy="208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17043" tIns="58522" rIns="117043" bIns="58522" rtlCol="0" anchor="ctr"/>
          <a:lstStyle/>
          <a:p>
            <a:pPr algn="ctr"/>
            <a:endParaRPr lang="en-US">
              <a:latin typeface="Calibri" panose="020F0502020204030204" pitchFamily="34" charset="0"/>
              <a:cs typeface="Calibri" panose="020F0502020204030204" pitchFamily="34" charset="0"/>
            </a:endParaRPr>
          </a:p>
        </p:txBody>
      </p:sp>
      <p:sp>
        <p:nvSpPr>
          <p:cNvPr id="11" name="TextBox 10"/>
          <p:cNvSpPr txBox="1"/>
          <p:nvPr/>
        </p:nvSpPr>
        <p:spPr>
          <a:xfrm>
            <a:off x="735982" y="3061415"/>
            <a:ext cx="3394116" cy="224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5" tIns="46888" rIns="93775" bIns="46888" numCol="1" anchor="t" anchorCtr="0" compatLnSpc="1">
            <a:prstTxWarp prst="textNoShape">
              <a:avLst/>
            </a:prstTxWarp>
            <a:spAutoFit/>
          </a:bodyPr>
          <a:lstStyle>
            <a:defPPr>
              <a:defRPr lang="en-US"/>
            </a:defPPr>
            <a:lvl1pPr indent="0" defTabSz="914400" eaLnBrk="0" fontAlgn="base" hangingPunct="0">
              <a:spcBef>
                <a:spcPts val="0"/>
              </a:spcBef>
              <a:spcAft>
                <a:spcPct val="0"/>
              </a:spcAft>
              <a:buFont typeface="Wingdings" pitchFamily="2" charset="2"/>
              <a:buNone/>
              <a:defRPr>
                <a:solidFill>
                  <a:srgbClr val="009DE1"/>
                </a:solidFill>
                <a:latin typeface="+mj-lt"/>
                <a:ea typeface="Calibri Light" charset="0"/>
                <a:cs typeface="Calibri Light" charset="0"/>
              </a:defRPr>
            </a:lvl1pPr>
            <a:lvl2pPr marL="595252" indent="-228943" defTabSz="732617" eaLnBrk="0" fontAlgn="base" hangingPunct="0">
              <a:spcBef>
                <a:spcPct val="20000"/>
              </a:spcBef>
              <a:spcAft>
                <a:spcPct val="0"/>
              </a:spcAft>
              <a:buFont typeface="Wingdings" pitchFamily="2" charset="2"/>
              <a:buChar char="§"/>
              <a:defRPr sz="1200">
                <a:solidFill>
                  <a:schemeClr val="tx1">
                    <a:lumMod val="50000"/>
                    <a:lumOff val="50000"/>
                  </a:schemeClr>
                </a:solidFill>
                <a:latin typeface="Calibri" charset="0"/>
                <a:ea typeface="Calibri" charset="0"/>
                <a:cs typeface="Calibri" charset="0"/>
              </a:defRPr>
            </a:lvl2pPr>
            <a:lvl3pPr marL="915772" indent="-183154" defTabSz="732617" eaLnBrk="0" fontAlgn="base" hangingPunct="0">
              <a:spcBef>
                <a:spcPct val="20000"/>
              </a:spcBef>
              <a:spcAft>
                <a:spcPct val="0"/>
              </a:spcAft>
              <a:buFont typeface="Wingdings" pitchFamily="2" charset="2"/>
              <a:buChar char="§"/>
              <a:defRPr sz="1100">
                <a:solidFill>
                  <a:schemeClr val="tx1">
                    <a:lumMod val="50000"/>
                    <a:lumOff val="50000"/>
                  </a:schemeClr>
                </a:solidFill>
                <a:latin typeface="Calibri" charset="0"/>
                <a:ea typeface="Calibri" charset="0"/>
                <a:cs typeface="Calibri" charset="0"/>
              </a:defRPr>
            </a:lvl3pPr>
            <a:lvl4pPr marL="1282080" indent="-183154" defTabSz="732617" eaLnBrk="0" fontAlgn="base" hangingPunct="0">
              <a:spcBef>
                <a:spcPct val="20000"/>
              </a:spcBef>
              <a:spcAft>
                <a:spcPct val="0"/>
              </a:spcAft>
              <a:buFont typeface="Arial" charset="0"/>
              <a:buChar char="–"/>
              <a:defRPr sz="1300">
                <a:solidFill>
                  <a:srgbClr val="7F7F7F"/>
                </a:solidFill>
              </a:defRPr>
            </a:lvl4pPr>
            <a:lvl5pPr marL="1648389" indent="-183154" defTabSz="732617" eaLnBrk="0" fontAlgn="base" hangingPunct="0">
              <a:spcBef>
                <a:spcPct val="20000"/>
              </a:spcBef>
              <a:spcAft>
                <a:spcPct val="0"/>
              </a:spcAft>
              <a:buFont typeface="Arial" charset="0"/>
              <a:buChar char="»"/>
              <a:defRPr sz="1300">
                <a:solidFill>
                  <a:srgbClr val="7F7F7F"/>
                </a:solidFill>
              </a:defRPr>
            </a:lvl5pPr>
            <a:lvl6pPr marL="2014698" indent="-183154" defTabSz="732617">
              <a:spcBef>
                <a:spcPct val="20000"/>
              </a:spcBef>
              <a:buFont typeface="Arial" pitchFamily="34" charset="0"/>
              <a:buChar char="•"/>
              <a:defRPr sz="1600"/>
            </a:lvl6pPr>
            <a:lvl7pPr marL="2381006" indent="-183154" defTabSz="732617">
              <a:spcBef>
                <a:spcPct val="20000"/>
              </a:spcBef>
              <a:buFont typeface="Arial" pitchFamily="34" charset="0"/>
              <a:buChar char="•"/>
              <a:defRPr sz="1600"/>
            </a:lvl7pPr>
            <a:lvl8pPr marL="2747315" indent="-183154" defTabSz="732617">
              <a:spcBef>
                <a:spcPct val="20000"/>
              </a:spcBef>
              <a:buFont typeface="Arial" pitchFamily="34" charset="0"/>
              <a:buChar char="•"/>
              <a:defRPr sz="1600"/>
            </a:lvl8pPr>
            <a:lvl9pPr marL="3113623" indent="-183154" defTabSz="732617">
              <a:spcBef>
                <a:spcPct val="20000"/>
              </a:spcBef>
              <a:buFont typeface="Arial" pitchFamily="34" charset="0"/>
              <a:buChar char="•"/>
              <a:defRPr sz="1600"/>
            </a:lvl9pPr>
          </a:lstStyle>
          <a:p>
            <a:r>
              <a:rPr lang="en-US" sz="1400" dirty="0">
                <a:solidFill>
                  <a:schemeClr val="tx1"/>
                </a:solidFill>
                <a:latin typeface="Calibri" panose="020F0502020204030204" pitchFamily="34" charset="0"/>
                <a:cs typeface="Calibri" panose="020F0502020204030204" pitchFamily="34" charset="0"/>
              </a:rPr>
              <a:t>UX Design Partner since 2016, with an ongoing engagement of 35+ member strong team of User Experience Designers to support client’s global UED Team across 2 major market facing product streams.</a:t>
            </a:r>
          </a:p>
          <a:p>
            <a:endParaRPr lang="en-US" sz="1400" dirty="0">
              <a:solidFill>
                <a:schemeClr val="tx1"/>
              </a:solidFill>
              <a:latin typeface="Calibri" panose="020F0502020204030204" pitchFamily="34" charset="0"/>
              <a:cs typeface="Calibri" panose="020F0502020204030204" pitchFamily="34" charset="0"/>
            </a:endParaRPr>
          </a:p>
          <a:p>
            <a:r>
              <a:rPr lang="en-US" sz="1400" dirty="0">
                <a:solidFill>
                  <a:schemeClr val="tx1"/>
                </a:solidFill>
                <a:latin typeface="Calibri" panose="020F0502020204030204" pitchFamily="34" charset="0"/>
                <a:cs typeface="Calibri" panose="020F0502020204030204" pitchFamily="34" charset="0"/>
              </a:rPr>
              <a:t>Cognizant’s design team works in a 3-in-a-box model by partnering with Product Management, User Experience Design &amp; Product Engineering groups.</a:t>
            </a:r>
          </a:p>
        </p:txBody>
      </p:sp>
      <p:sp>
        <p:nvSpPr>
          <p:cNvPr id="12" name="Rectangle 11"/>
          <p:cNvSpPr/>
          <p:nvPr/>
        </p:nvSpPr>
        <p:spPr>
          <a:xfrm>
            <a:off x="735982" y="1745650"/>
            <a:ext cx="3625770" cy="10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2" tIns="46886" rIns="93772" bIns="46886" numCol="1" anchor="t" anchorCtr="0" compatLnSpc="1">
            <a:prstTxWarp prst="textNoShape">
              <a:avLst/>
            </a:prstTxWarp>
            <a:spAutoFit/>
          </a:bodyPr>
          <a:lstStyle/>
          <a:p>
            <a:pPr defTabSz="1170383" eaLnBrk="0" fontAlgn="base" hangingPunct="0">
              <a:spcAft>
                <a:spcPts val="768"/>
              </a:spcAft>
              <a:buClr>
                <a:srgbClr val="009DE1"/>
              </a:buClr>
            </a:pPr>
            <a:r>
              <a:rPr lang="en-US" sz="2000" dirty="0" smtClean="0">
                <a:solidFill>
                  <a:schemeClr val="bg1"/>
                </a:solidFill>
                <a:latin typeface="Calibri" panose="020F0502020204030204" pitchFamily="34" charset="0"/>
                <a:ea typeface=""/>
                <a:cs typeface="Calibri" panose="020F0502020204030204" pitchFamily="34" charset="0"/>
              </a:rPr>
              <a:t>Design </a:t>
            </a:r>
            <a:r>
              <a:rPr lang="en-US" sz="2000" dirty="0">
                <a:solidFill>
                  <a:schemeClr val="bg1"/>
                </a:solidFill>
                <a:latin typeface="Calibri" panose="020F0502020204030204" pitchFamily="34" charset="0"/>
                <a:ea typeface=""/>
                <a:cs typeface="Calibri" panose="020F0502020204030204" pitchFamily="34" charset="0"/>
              </a:rPr>
              <a:t>Partner for World’s Largest Online and Mobile Payment Processor</a:t>
            </a:r>
          </a:p>
        </p:txBody>
      </p:sp>
      <p:pic>
        <p:nvPicPr>
          <p:cNvPr id="13" name="Picture 12"/>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847412" y="1030445"/>
            <a:ext cx="552964" cy="603849"/>
          </a:xfrm>
          <a:prstGeom prst="rect">
            <a:avLst/>
          </a:prstGeom>
        </p:spPr>
      </p:pic>
      <p:sp>
        <p:nvSpPr>
          <p:cNvPr id="14" name="Text Placeholder 4"/>
          <p:cNvSpPr txBox="1">
            <a:spLocks/>
          </p:cNvSpPr>
          <p:nvPr/>
        </p:nvSpPr>
        <p:spPr bwMode="auto">
          <a:xfrm>
            <a:off x="4559140" y="3061415"/>
            <a:ext cx="3278393" cy="268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5" tIns="46888" rIns="93775" bIns="46888" numCol="1" anchor="t" anchorCtr="0" compatLnSpc="1">
            <a:prstTxWarp prst="textNoShape">
              <a:avLst/>
            </a:prstTxWarp>
            <a:spAutoFit/>
          </a:bodyPr>
          <a:lstStyle>
            <a:lvl1pPr marL="274724" indent="-274724" algn="l" rtl="0" eaLnBrk="0" fontAlgn="base" hangingPunct="0">
              <a:spcBef>
                <a:spcPct val="20000"/>
              </a:spcBef>
              <a:spcAft>
                <a:spcPct val="0"/>
              </a:spcAft>
              <a:buFont typeface="Wingdings" pitchFamily="2" charset="2"/>
              <a:buChar char="§"/>
              <a:defRPr sz="1400" kern="1200">
                <a:solidFill>
                  <a:schemeClr val="tx1">
                    <a:lumMod val="50000"/>
                    <a:lumOff val="50000"/>
                  </a:schemeClr>
                </a:solidFill>
                <a:latin typeface="Calibri" charset="0"/>
                <a:ea typeface="Calibri" charset="0"/>
                <a:cs typeface="Calibri" charset="0"/>
              </a:defRPr>
            </a:lvl1pPr>
            <a:lvl2pPr marL="595237" indent="-228938" algn="l" rtl="0" eaLnBrk="0" fontAlgn="base" hangingPunct="0">
              <a:spcBef>
                <a:spcPct val="20000"/>
              </a:spcBef>
              <a:spcAft>
                <a:spcPct val="0"/>
              </a:spcAft>
              <a:buFont typeface="Wingdings" pitchFamily="2" charset="2"/>
              <a:buChar char="§"/>
              <a:defRPr sz="1200" kern="1200">
                <a:solidFill>
                  <a:schemeClr val="tx1">
                    <a:lumMod val="50000"/>
                    <a:lumOff val="50000"/>
                  </a:schemeClr>
                </a:solidFill>
                <a:latin typeface="Calibri" charset="0"/>
                <a:ea typeface="Calibri" charset="0"/>
                <a:cs typeface="Calibri" charset="0"/>
              </a:defRPr>
            </a:lvl2pPr>
            <a:lvl3pPr marL="915749" indent="-183149" algn="l" rtl="0" eaLnBrk="0" fontAlgn="base" hangingPunct="0">
              <a:spcBef>
                <a:spcPct val="20000"/>
              </a:spcBef>
              <a:spcAft>
                <a:spcPct val="0"/>
              </a:spcAft>
              <a:buFont typeface="Wingdings" pitchFamily="2" charset="2"/>
              <a:buChar char="§"/>
              <a:defRPr sz="1100" kern="1200">
                <a:solidFill>
                  <a:schemeClr val="tx1">
                    <a:lumMod val="50000"/>
                    <a:lumOff val="50000"/>
                  </a:schemeClr>
                </a:solidFill>
                <a:latin typeface="Calibri" charset="0"/>
                <a:ea typeface="Calibri" charset="0"/>
                <a:cs typeface="Calibri" charset="0"/>
              </a:defRPr>
            </a:lvl3pPr>
            <a:lvl4pPr marL="1282048" indent="-183149" algn="l" rtl="0" eaLnBrk="0" fontAlgn="base" hangingPunct="0">
              <a:spcBef>
                <a:spcPct val="20000"/>
              </a:spcBef>
              <a:spcAft>
                <a:spcPct val="0"/>
              </a:spcAft>
              <a:buFont typeface="Arial" charset="0"/>
              <a:buChar char="–"/>
              <a:defRPr sz="1300" kern="1200">
                <a:solidFill>
                  <a:srgbClr val="7F7F7F"/>
                </a:solidFill>
                <a:latin typeface="+mn-lt"/>
                <a:ea typeface="+mn-ea"/>
                <a:cs typeface="+mn-cs"/>
              </a:defRPr>
            </a:lvl4pPr>
            <a:lvl5pPr marL="1648348" indent="-183149" algn="l" rtl="0" eaLnBrk="0" fontAlgn="base" hangingPunct="0">
              <a:spcBef>
                <a:spcPct val="20000"/>
              </a:spcBef>
              <a:spcAft>
                <a:spcPct val="0"/>
              </a:spcAft>
              <a:buFont typeface="Arial" charset="0"/>
              <a:buChar char="»"/>
              <a:defRPr sz="1300" kern="1200">
                <a:solidFill>
                  <a:srgbClr val="7F7F7F"/>
                </a:solidFill>
                <a:latin typeface="+mn-lt"/>
                <a:ea typeface="+mn-ea"/>
                <a:cs typeface="+mn-cs"/>
              </a:defRPr>
            </a:lvl5pPr>
            <a:lvl6pPr marL="2014648" indent="-183149" algn="l" defTabSz="732599"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80946" indent="-183149" algn="l" defTabSz="732599"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7246" indent="-183149" algn="l" defTabSz="732599"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13546" indent="-183149" algn="l" defTabSz="732599"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defTabSz="1170432">
              <a:spcBef>
                <a:spcPts val="0"/>
              </a:spcBef>
              <a:buNone/>
            </a:pPr>
            <a:r>
              <a:rPr lang="en-US" dirty="0">
                <a:solidFill>
                  <a:schemeClr val="tx1"/>
                </a:solidFill>
                <a:latin typeface="Calibri" panose="020F0502020204030204" pitchFamily="34" charset="0"/>
                <a:ea typeface="Calibri Light" charset="0"/>
                <a:cs typeface="Calibri" panose="020F0502020204030204" pitchFamily="34" charset="0"/>
              </a:rPr>
              <a:t>Cognizant has been a global design partner for UXM group at the bank since 2010.</a:t>
            </a:r>
          </a:p>
          <a:p>
            <a:pPr marL="0" indent="0" defTabSz="1170432">
              <a:spcBef>
                <a:spcPts val="0"/>
              </a:spcBef>
              <a:buNone/>
            </a:pPr>
            <a:endParaRPr lang="en-US" dirty="0">
              <a:solidFill>
                <a:schemeClr val="tx1"/>
              </a:solidFill>
              <a:latin typeface="Calibri" panose="020F0502020204030204" pitchFamily="34" charset="0"/>
              <a:ea typeface="Calibri Light" charset="0"/>
              <a:cs typeface="Calibri" panose="020F0502020204030204" pitchFamily="34" charset="0"/>
            </a:endParaRPr>
          </a:p>
          <a:p>
            <a:pPr marL="0" indent="0" defTabSz="1170432">
              <a:spcBef>
                <a:spcPts val="0"/>
              </a:spcBef>
              <a:buNone/>
            </a:pPr>
            <a:r>
              <a:rPr lang="en-US" dirty="0">
                <a:solidFill>
                  <a:schemeClr val="tx1"/>
                </a:solidFill>
                <a:latin typeface="Calibri" panose="020F0502020204030204" pitchFamily="34" charset="0"/>
                <a:ea typeface="Calibri Light" charset="0"/>
                <a:cs typeface="Calibri" panose="020F0502020204030204" pitchFamily="34" charset="0"/>
              </a:rPr>
              <a:t>User Experience Management (UXM) team at the bank helps transform the way bank develops solutions, processes, and strategy by bringing together  what is desirable from a human point of view with what is technologically feasible and economically viable in order to optimize investments.</a:t>
            </a:r>
          </a:p>
        </p:txBody>
      </p:sp>
      <p:sp>
        <p:nvSpPr>
          <p:cNvPr id="15" name="Rectangle 14"/>
          <p:cNvSpPr/>
          <p:nvPr/>
        </p:nvSpPr>
        <p:spPr>
          <a:xfrm>
            <a:off x="4546947" y="1745649"/>
            <a:ext cx="3514341" cy="101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2" tIns="46886" rIns="93772" bIns="46886" numCol="1" anchor="t" anchorCtr="0" compatLnSpc="1">
            <a:prstTxWarp prst="textNoShape">
              <a:avLst/>
            </a:prstTxWarp>
            <a:spAutoFit/>
          </a:bodyPr>
          <a:lstStyle/>
          <a:p>
            <a:pPr defTabSz="1170383" eaLnBrk="0" fontAlgn="base" hangingPunct="0">
              <a:spcAft>
                <a:spcPts val="768"/>
              </a:spcAft>
              <a:buClr>
                <a:srgbClr val="009DE1"/>
              </a:buClr>
            </a:pPr>
            <a:r>
              <a:rPr lang="en-US" sz="2000" dirty="0" smtClean="0">
                <a:solidFill>
                  <a:schemeClr val="bg1"/>
                </a:solidFill>
                <a:latin typeface="Calibri" panose="020F0502020204030204" pitchFamily="34" charset="0"/>
                <a:ea typeface=""/>
                <a:cs typeface="Calibri" panose="020F0502020204030204" pitchFamily="34" charset="0"/>
              </a:rPr>
              <a:t>Design </a:t>
            </a:r>
            <a:r>
              <a:rPr lang="en-US" sz="2000" dirty="0">
                <a:solidFill>
                  <a:schemeClr val="bg1"/>
                </a:solidFill>
                <a:latin typeface="Calibri" panose="020F0502020204030204" pitchFamily="34" charset="0"/>
                <a:ea typeface=""/>
                <a:cs typeface="Calibri" panose="020F0502020204030204" pitchFamily="34" charset="0"/>
              </a:rPr>
              <a:t>Partner for World’s Largest Non-profit Financial Institution</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9138" y="1045719"/>
            <a:ext cx="699053" cy="562477"/>
          </a:xfrm>
          <a:prstGeom prst="rect">
            <a:avLst/>
          </a:prstGeom>
        </p:spPr>
      </p:pic>
      <p:sp>
        <p:nvSpPr>
          <p:cNvPr id="17" name="Text Placeholder 4"/>
          <p:cNvSpPr txBox="1">
            <a:spLocks/>
          </p:cNvSpPr>
          <p:nvPr/>
        </p:nvSpPr>
        <p:spPr bwMode="auto">
          <a:xfrm>
            <a:off x="8241224" y="3061416"/>
            <a:ext cx="3278394" cy="2249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5" tIns="46888" rIns="93775" bIns="46888" numCol="1" anchor="t" anchorCtr="0" compatLnSpc="1">
            <a:prstTxWarp prst="textNoShape">
              <a:avLst/>
            </a:prstTxWarp>
            <a:spAutoFit/>
          </a:bodyPr>
          <a:lstStyle>
            <a:defPPr>
              <a:defRPr lang="en-US"/>
            </a:defPPr>
            <a:lvl1pPr indent="0" defTabSz="914400" eaLnBrk="0" fontAlgn="base" hangingPunct="0">
              <a:spcBef>
                <a:spcPts val="0"/>
              </a:spcBef>
              <a:spcAft>
                <a:spcPct val="0"/>
              </a:spcAft>
              <a:buFont typeface="Wingdings" pitchFamily="2" charset="2"/>
              <a:buNone/>
              <a:defRPr>
                <a:solidFill>
                  <a:srgbClr val="009DE1"/>
                </a:solidFill>
                <a:latin typeface="+mj-lt"/>
                <a:ea typeface="Calibri Light" charset="0"/>
                <a:cs typeface="Calibri Light" charset="0"/>
              </a:defRPr>
            </a:lvl1pPr>
            <a:lvl2pPr marL="595252" indent="-228943" defTabSz="732617" eaLnBrk="0" fontAlgn="base" hangingPunct="0">
              <a:spcBef>
                <a:spcPct val="20000"/>
              </a:spcBef>
              <a:spcAft>
                <a:spcPct val="0"/>
              </a:spcAft>
              <a:buFont typeface="Wingdings" pitchFamily="2" charset="2"/>
              <a:buChar char="§"/>
              <a:defRPr sz="1200">
                <a:solidFill>
                  <a:schemeClr val="tx1">
                    <a:lumMod val="50000"/>
                    <a:lumOff val="50000"/>
                  </a:schemeClr>
                </a:solidFill>
                <a:latin typeface="Calibri" charset="0"/>
                <a:ea typeface="Calibri" charset="0"/>
                <a:cs typeface="Calibri" charset="0"/>
              </a:defRPr>
            </a:lvl2pPr>
            <a:lvl3pPr marL="915772" indent="-183154" defTabSz="732617" eaLnBrk="0" fontAlgn="base" hangingPunct="0">
              <a:spcBef>
                <a:spcPct val="20000"/>
              </a:spcBef>
              <a:spcAft>
                <a:spcPct val="0"/>
              </a:spcAft>
              <a:buFont typeface="Wingdings" pitchFamily="2" charset="2"/>
              <a:buChar char="§"/>
              <a:defRPr sz="1100">
                <a:solidFill>
                  <a:schemeClr val="tx1">
                    <a:lumMod val="50000"/>
                    <a:lumOff val="50000"/>
                  </a:schemeClr>
                </a:solidFill>
                <a:latin typeface="Calibri" charset="0"/>
                <a:ea typeface="Calibri" charset="0"/>
                <a:cs typeface="Calibri" charset="0"/>
              </a:defRPr>
            </a:lvl3pPr>
            <a:lvl4pPr marL="1282080" indent="-183154" defTabSz="732617" eaLnBrk="0" fontAlgn="base" hangingPunct="0">
              <a:spcBef>
                <a:spcPct val="20000"/>
              </a:spcBef>
              <a:spcAft>
                <a:spcPct val="0"/>
              </a:spcAft>
              <a:buFont typeface="Arial" charset="0"/>
              <a:buChar char="–"/>
              <a:defRPr sz="1300">
                <a:solidFill>
                  <a:srgbClr val="7F7F7F"/>
                </a:solidFill>
              </a:defRPr>
            </a:lvl4pPr>
            <a:lvl5pPr marL="1648389" indent="-183154" defTabSz="732617" eaLnBrk="0" fontAlgn="base" hangingPunct="0">
              <a:spcBef>
                <a:spcPct val="20000"/>
              </a:spcBef>
              <a:spcAft>
                <a:spcPct val="0"/>
              </a:spcAft>
              <a:buFont typeface="Arial" charset="0"/>
              <a:buChar char="»"/>
              <a:defRPr sz="1300">
                <a:solidFill>
                  <a:srgbClr val="7F7F7F"/>
                </a:solidFill>
              </a:defRPr>
            </a:lvl5pPr>
            <a:lvl6pPr marL="2014698" indent="-183154" defTabSz="732617">
              <a:spcBef>
                <a:spcPct val="20000"/>
              </a:spcBef>
              <a:buFont typeface="Arial" pitchFamily="34" charset="0"/>
              <a:buChar char="•"/>
              <a:defRPr sz="1600"/>
            </a:lvl6pPr>
            <a:lvl7pPr marL="2381006" indent="-183154" defTabSz="732617">
              <a:spcBef>
                <a:spcPct val="20000"/>
              </a:spcBef>
              <a:buFont typeface="Arial" pitchFamily="34" charset="0"/>
              <a:buChar char="•"/>
              <a:defRPr sz="1600"/>
            </a:lvl7pPr>
            <a:lvl8pPr marL="2747315" indent="-183154" defTabSz="732617">
              <a:spcBef>
                <a:spcPct val="20000"/>
              </a:spcBef>
              <a:buFont typeface="Arial" pitchFamily="34" charset="0"/>
              <a:buChar char="•"/>
              <a:defRPr sz="1600"/>
            </a:lvl8pPr>
            <a:lvl9pPr marL="3113623" indent="-183154" defTabSz="732617">
              <a:spcBef>
                <a:spcPct val="20000"/>
              </a:spcBef>
              <a:buFont typeface="Arial" pitchFamily="34" charset="0"/>
              <a:buChar char="•"/>
              <a:defRPr sz="1600"/>
            </a:lvl9pPr>
          </a:lstStyle>
          <a:p>
            <a:r>
              <a:rPr lang="en-US" sz="1400" dirty="0">
                <a:solidFill>
                  <a:schemeClr val="tx1"/>
                </a:solidFill>
                <a:latin typeface="Calibri" panose="020F0502020204030204" pitchFamily="34" charset="0"/>
                <a:cs typeface="Calibri" panose="020F0502020204030204" pitchFamily="34" charset="0"/>
              </a:rPr>
              <a:t>Leading global design partner since 2010. </a:t>
            </a:r>
          </a:p>
          <a:p>
            <a:endParaRPr lang="en-US" sz="1400" dirty="0">
              <a:solidFill>
                <a:schemeClr val="tx1"/>
              </a:solidFill>
              <a:latin typeface="Calibri" panose="020F0502020204030204" pitchFamily="34" charset="0"/>
              <a:cs typeface="Calibri" panose="020F0502020204030204" pitchFamily="34" charset="0"/>
            </a:endParaRPr>
          </a:p>
          <a:p>
            <a:r>
              <a:rPr lang="en-US" sz="1400" dirty="0">
                <a:solidFill>
                  <a:schemeClr val="tx1"/>
                </a:solidFill>
                <a:latin typeface="Calibri" panose="020F0502020204030204" pitchFamily="34" charset="0"/>
                <a:cs typeface="Calibri" panose="020F0502020204030204" pitchFamily="34" charset="0"/>
              </a:rPr>
              <a:t>Successfully running UX design engagements for business lines including Consumer cards, Small Business Cards, International Cards across 21 markets  while supporting technology innovation in Responsive Web  Design, Augmented Reality experience, Native Apps and Hybrid Apps.</a:t>
            </a:r>
          </a:p>
        </p:txBody>
      </p:sp>
      <p:sp>
        <p:nvSpPr>
          <p:cNvPr id="18" name="Rectangle 17"/>
          <p:cNvSpPr/>
          <p:nvPr/>
        </p:nvSpPr>
        <p:spPr>
          <a:xfrm>
            <a:off x="8241223" y="1745649"/>
            <a:ext cx="3502151" cy="710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772" tIns="46886" rIns="93772" bIns="46886" numCol="1" anchor="t" anchorCtr="0" compatLnSpc="1">
            <a:prstTxWarp prst="textNoShape">
              <a:avLst/>
            </a:prstTxWarp>
            <a:spAutoFit/>
          </a:bodyPr>
          <a:lstStyle/>
          <a:p>
            <a:pPr defTabSz="1170383" eaLnBrk="0" fontAlgn="base" hangingPunct="0">
              <a:spcAft>
                <a:spcPts val="768"/>
              </a:spcAft>
              <a:buClr>
                <a:srgbClr val="009DE1"/>
              </a:buClr>
            </a:pPr>
            <a:r>
              <a:rPr lang="en-US" sz="2000" dirty="0" smtClean="0">
                <a:solidFill>
                  <a:schemeClr val="bg1"/>
                </a:solidFill>
                <a:latin typeface="Calibri" panose="020F0502020204030204" pitchFamily="34" charset="0"/>
                <a:ea typeface=""/>
                <a:cs typeface="Calibri" panose="020F0502020204030204" pitchFamily="34" charset="0"/>
              </a:rPr>
              <a:t>Design </a:t>
            </a:r>
            <a:r>
              <a:rPr lang="en-US" sz="2000" dirty="0">
                <a:solidFill>
                  <a:schemeClr val="bg1"/>
                </a:solidFill>
                <a:latin typeface="Calibri" panose="020F0502020204030204" pitchFamily="34" charset="0"/>
                <a:ea typeface=""/>
                <a:cs typeface="Calibri" panose="020F0502020204030204" pitchFamily="34" charset="0"/>
              </a:rPr>
              <a:t>Partner for World’s largest Credit Card Issuer</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41223" y="1045720"/>
            <a:ext cx="828220" cy="633665"/>
          </a:xfrm>
          <a:prstGeom prst="rect">
            <a:avLst/>
          </a:prstGeom>
        </p:spPr>
      </p:pic>
    </p:spTree>
    <p:extLst>
      <p:ext uri="{BB962C8B-B14F-4D97-AF65-F5344CB8AC3E}">
        <p14:creationId xmlns:p14="http://schemas.microsoft.com/office/powerpoint/2010/main" val="1659638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Reimagining airport customer experience </a:t>
            </a:r>
            <a:endParaRPr lang="en-US" dirty="0"/>
          </a:p>
        </p:txBody>
      </p:sp>
      <p:sp>
        <p:nvSpPr>
          <p:cNvPr id="27" name="Rectangle 26"/>
          <p:cNvSpPr/>
          <p:nvPr/>
        </p:nvSpPr>
        <p:spPr>
          <a:xfrm>
            <a:off x="167123" y="702296"/>
            <a:ext cx="3243196" cy="338554"/>
          </a:xfrm>
          <a:prstGeom prst="rect">
            <a:avLst/>
          </a:prstGeom>
        </p:spPr>
        <p:txBody>
          <a:bodyPr wrap="none">
            <a:spAutoFit/>
          </a:bodyPr>
          <a:lstStyle/>
          <a:p>
            <a:r>
              <a:rPr lang="en-US" sz="1600" i="1" dirty="0">
                <a:solidFill>
                  <a:schemeClr val="tx2"/>
                </a:solidFill>
                <a:latin typeface="Calibri" panose="020F0502020204030204" pitchFamily="34" charset="0"/>
                <a:cs typeface="Calibri" panose="020F0502020204030204" pitchFamily="34" charset="0"/>
              </a:rPr>
              <a:t>A Leading </a:t>
            </a:r>
            <a:r>
              <a:rPr lang="en-US" sz="1600" i="1" dirty="0" smtClean="0">
                <a:solidFill>
                  <a:schemeClr val="tx2"/>
                </a:solidFill>
                <a:latin typeface="Calibri" panose="020F0502020204030204" pitchFamily="34" charset="0"/>
                <a:cs typeface="Calibri" panose="020F0502020204030204" pitchFamily="34" charset="0"/>
              </a:rPr>
              <a:t>airline based out of the US</a:t>
            </a:r>
            <a:endParaRPr lang="en-US" sz="1600" dirty="0">
              <a:solidFill>
                <a:schemeClr val="tx2"/>
              </a:solidFill>
              <a:latin typeface="Calibri" panose="020F0502020204030204" pitchFamily="34" charset="0"/>
              <a:cs typeface="Calibri" panose="020F0502020204030204" pitchFamily="34" charset="0"/>
            </a:endParaRPr>
          </a:p>
        </p:txBody>
      </p:sp>
      <p:sp>
        <p:nvSpPr>
          <p:cNvPr id="29" name="TextBox 28"/>
          <p:cNvSpPr txBox="1"/>
          <p:nvPr/>
        </p:nvSpPr>
        <p:spPr>
          <a:xfrm>
            <a:off x="216133" y="3773727"/>
            <a:ext cx="5995340" cy="1354089"/>
          </a:xfrm>
          <a:prstGeom prst="rect">
            <a:avLst/>
          </a:prstGeom>
          <a:noFill/>
        </p:spPr>
        <p:txBody>
          <a:bodyPr wrap="square" rtlCol="0">
            <a:spAutoFit/>
          </a:bodyPr>
          <a:lstStyle/>
          <a:p>
            <a:pPr marL="0" lvl="1">
              <a:lnSpc>
                <a:spcPct val="115000"/>
              </a:lnSpc>
              <a:spcBef>
                <a:spcPct val="20000"/>
              </a:spcBef>
              <a:defRPr/>
            </a:pPr>
            <a:r>
              <a:rPr lang="en-US" sz="1200" kern="0" dirty="0">
                <a:solidFill>
                  <a:srgbClr val="000000"/>
                </a:solidFill>
                <a:latin typeface="Calibri" panose="020F0502020204030204" pitchFamily="34" charset="0"/>
                <a:ea typeface="ＭＳ Ｐゴシック" pitchFamily="34" charset="-128"/>
                <a:cs typeface="Calibri" panose="020F0502020204030204" pitchFamily="34" charset="0"/>
              </a:rPr>
              <a:t>This initiative was a first step for Cognizant to successfully engage the business team and IT in future state goal of full user mobility. This project helped in winning over the confidence of a new leadership team and built a solid relationship with the business. The solution began with kicking off a </a:t>
            </a:r>
            <a:r>
              <a:rPr lang="en-US" sz="1200" b="1" kern="0" dirty="0" smtClean="0">
                <a:solidFill>
                  <a:srgbClr val="00ADEA"/>
                </a:solidFill>
                <a:latin typeface="Calibri" panose="020F0502020204030204" pitchFamily="34" charset="0"/>
                <a:ea typeface="ＭＳ Ｐゴシック" pitchFamily="34" charset="-128"/>
                <a:cs typeface="Calibri" panose="020F0502020204030204" pitchFamily="34" charset="0"/>
              </a:rPr>
              <a:t>user-centered design approach, making greater automation and quick access to information </a:t>
            </a:r>
            <a:r>
              <a:rPr lang="en-US" sz="1200" kern="0" dirty="0" smtClean="0">
                <a:solidFill>
                  <a:srgbClr val="000000"/>
                </a:solidFill>
                <a:latin typeface="Calibri" panose="020F0502020204030204" pitchFamily="34" charset="0"/>
                <a:ea typeface="ＭＳ Ｐゴシック" pitchFamily="34" charset="-128"/>
                <a:cs typeface="Calibri" panose="020F0502020204030204" pitchFamily="34" charset="0"/>
              </a:rPr>
              <a:t>a </a:t>
            </a:r>
            <a:r>
              <a:rPr lang="en-US" sz="1200" kern="0" dirty="0">
                <a:solidFill>
                  <a:srgbClr val="000000"/>
                </a:solidFill>
                <a:latin typeface="Calibri" panose="020F0502020204030204" pitchFamily="34" charset="0"/>
                <a:ea typeface="ＭＳ Ｐゴシック" pitchFamily="34" charset="-128"/>
                <a:cs typeface="Calibri" panose="020F0502020204030204" pitchFamily="34" charset="0"/>
              </a:rPr>
              <a:t>reality. It simplified the process of  engaging stakeholders, which will lead to the release of </a:t>
            </a:r>
            <a:r>
              <a:rPr lang="en-US" sz="1200" kern="0" dirty="0" smtClean="0">
                <a:solidFill>
                  <a:srgbClr val="000000"/>
                </a:solidFill>
                <a:latin typeface="Calibri" panose="020F0502020204030204" pitchFamily="34" charset="0"/>
                <a:ea typeface="ＭＳ Ｐゴシック" pitchFamily="34" charset="-128"/>
                <a:cs typeface="Calibri" panose="020F0502020204030204" pitchFamily="34" charset="0"/>
              </a:rPr>
              <a:t>the </a:t>
            </a:r>
            <a:r>
              <a:rPr lang="en-US" sz="1200" kern="0" dirty="0">
                <a:solidFill>
                  <a:srgbClr val="000000"/>
                </a:solidFill>
                <a:latin typeface="Calibri" panose="020F0502020204030204" pitchFamily="34" charset="0"/>
                <a:ea typeface="ＭＳ Ｐゴシック" pitchFamily="34" charset="-128"/>
                <a:cs typeface="Calibri" panose="020F0502020204030204" pitchFamily="34" charset="0"/>
              </a:rPr>
              <a:t>MVP application in the next year.</a:t>
            </a:r>
          </a:p>
        </p:txBody>
      </p:sp>
      <p:sp>
        <p:nvSpPr>
          <p:cNvPr id="31" name="Rectangle 30"/>
          <p:cNvSpPr/>
          <p:nvPr/>
        </p:nvSpPr>
        <p:spPr>
          <a:xfrm>
            <a:off x="152287" y="1795581"/>
            <a:ext cx="6184691" cy="830997"/>
          </a:xfrm>
          <a:prstGeom prst="rect">
            <a:avLst/>
          </a:prstGeom>
        </p:spPr>
        <p:txBody>
          <a:bodyPr wrap="square">
            <a:spAutoFit/>
          </a:bodyPr>
          <a:lstStyle/>
          <a:p>
            <a:pPr eaLnBrk="0" hangingPunct="0">
              <a:spcAft>
                <a:spcPts val="267"/>
              </a:spcAft>
              <a:defRPr/>
            </a:pPr>
            <a:r>
              <a:rPr lang="en-US" sz="1200" kern="0" dirty="0" smtClean="0">
                <a:solidFill>
                  <a:srgbClr val="000000"/>
                </a:solidFill>
                <a:latin typeface="Calibri" panose="020F0502020204030204" pitchFamily="34" charset="0"/>
                <a:ea typeface="ＭＳ Ｐゴシック" pitchFamily="34" charset="-128"/>
                <a:cs typeface="Calibri" panose="020F0502020204030204" pitchFamily="34" charset="0"/>
              </a:rPr>
              <a:t>The </a:t>
            </a:r>
            <a:r>
              <a:rPr lang="en-US" sz="1200" kern="0" dirty="0">
                <a:solidFill>
                  <a:srgbClr val="000000"/>
                </a:solidFill>
                <a:latin typeface="Calibri" panose="020F0502020204030204" pitchFamily="34" charset="0"/>
                <a:ea typeface="ＭＳ Ｐゴシック" pitchFamily="34" charset="-128"/>
                <a:cs typeface="Calibri" panose="020F0502020204030204" pitchFamily="34" charset="0"/>
              </a:rPr>
              <a:t>client wanted to completely </a:t>
            </a:r>
            <a:r>
              <a:rPr lang="en-US" sz="1200" b="1" kern="0" dirty="0">
                <a:solidFill>
                  <a:srgbClr val="00ADEA"/>
                </a:solidFill>
                <a:latin typeface="Calibri" panose="020F0502020204030204" pitchFamily="34" charset="0"/>
                <a:ea typeface="ＭＳ Ｐゴシック" pitchFamily="34" charset="-128"/>
                <a:cs typeface="Calibri" panose="020F0502020204030204" pitchFamily="34" charset="0"/>
              </a:rPr>
              <a:t>rethink their customer experience </a:t>
            </a:r>
            <a:r>
              <a:rPr lang="en-US" sz="1200" kern="0" dirty="0">
                <a:solidFill>
                  <a:srgbClr val="000000"/>
                </a:solidFill>
                <a:latin typeface="Calibri" panose="020F0502020204030204" pitchFamily="34" charset="0"/>
                <a:ea typeface="ＭＳ Ｐゴシック" pitchFamily="34" charset="-128"/>
                <a:cs typeface="Calibri" panose="020F0502020204030204" pitchFamily="34" charset="0"/>
              </a:rPr>
              <a:t>in the airport by taking advantage of mobile and other digital technologies. The objective was to completely reimagine the airport customer experience by merging the needs of the business with the desires and behaviors of users.</a:t>
            </a:r>
          </a:p>
        </p:txBody>
      </p:sp>
      <p:sp>
        <p:nvSpPr>
          <p:cNvPr id="32" name="TextBox 31"/>
          <p:cNvSpPr txBox="1"/>
          <p:nvPr/>
        </p:nvSpPr>
        <p:spPr>
          <a:xfrm>
            <a:off x="167125" y="1262092"/>
            <a:ext cx="1225079" cy="369332"/>
          </a:xfrm>
          <a:prstGeom prst="rect">
            <a:avLst/>
          </a:prstGeom>
          <a:noFill/>
        </p:spPr>
        <p:txBody>
          <a:bodyPr wrap="none" rtlCol="0">
            <a:spAutoFit/>
          </a:bodyPr>
          <a:lstStyle/>
          <a:p>
            <a:r>
              <a:rPr lang="en-US" b="1" dirty="0">
                <a:solidFill>
                  <a:srgbClr val="00ADEA"/>
                </a:solidFill>
                <a:latin typeface="Calibri" panose="020F0502020204030204" pitchFamily="34" charset="0"/>
                <a:cs typeface="Calibri" panose="020F0502020204030204" pitchFamily="34" charset="0"/>
              </a:rPr>
              <a:t>THE STORY</a:t>
            </a:r>
          </a:p>
        </p:txBody>
      </p:sp>
      <p:sp>
        <p:nvSpPr>
          <p:cNvPr id="33" name="TextBox 32"/>
          <p:cNvSpPr txBox="1"/>
          <p:nvPr/>
        </p:nvSpPr>
        <p:spPr>
          <a:xfrm>
            <a:off x="216130" y="3166959"/>
            <a:ext cx="1612942" cy="369332"/>
          </a:xfrm>
          <a:prstGeom prst="rect">
            <a:avLst/>
          </a:prstGeom>
          <a:noFill/>
        </p:spPr>
        <p:txBody>
          <a:bodyPr wrap="none" rtlCol="0">
            <a:spAutoFit/>
          </a:bodyPr>
          <a:lstStyle/>
          <a:p>
            <a:r>
              <a:rPr lang="en-US" b="1" dirty="0">
                <a:solidFill>
                  <a:srgbClr val="00ADEA"/>
                </a:solidFill>
                <a:latin typeface="Calibri" panose="020F0502020204030204" pitchFamily="34" charset="0"/>
                <a:cs typeface="Calibri" panose="020F0502020204030204" pitchFamily="34" charset="0"/>
              </a:rPr>
              <a:t>WE DELIVERED</a:t>
            </a:r>
          </a:p>
        </p:txBody>
      </p:sp>
      <p:grpSp>
        <p:nvGrpSpPr>
          <p:cNvPr id="10" name="Group 9"/>
          <p:cNvGrpSpPr/>
          <p:nvPr/>
        </p:nvGrpSpPr>
        <p:grpSpPr>
          <a:xfrm>
            <a:off x="7020895" y="871573"/>
            <a:ext cx="4627145" cy="5165860"/>
            <a:chOff x="6939252" y="702296"/>
            <a:chExt cx="4627145" cy="516586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9252" y="1148445"/>
              <a:ext cx="2362809" cy="4719711"/>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8114" t="24482" r="53113" b="19479"/>
            <a:stretch/>
          </p:blipFill>
          <p:spPr>
            <a:xfrm>
              <a:off x="7098054" y="1824516"/>
              <a:ext cx="2025748" cy="3389510"/>
            </a:xfrm>
            <a:prstGeom prst="rect">
              <a:avLst/>
            </a:prstGeom>
          </p:spPr>
        </p:pic>
        <p:grpSp>
          <p:nvGrpSpPr>
            <p:cNvPr id="8" name="Group 7"/>
            <p:cNvGrpSpPr/>
            <p:nvPr/>
          </p:nvGrpSpPr>
          <p:grpSpPr>
            <a:xfrm>
              <a:off x="9203588" y="702296"/>
              <a:ext cx="2362809" cy="4719711"/>
              <a:chOff x="9209352" y="147393"/>
              <a:chExt cx="2362809" cy="4719711"/>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9352" y="147393"/>
                <a:ext cx="2362809" cy="4719711"/>
              </a:xfrm>
              <a:prstGeom prst="rect">
                <a:avLst/>
              </a:prstGeom>
            </p:spPr>
          </p:pic>
          <p:grpSp>
            <p:nvGrpSpPr>
              <p:cNvPr id="7" name="Group 6"/>
              <p:cNvGrpSpPr/>
              <p:nvPr/>
            </p:nvGrpSpPr>
            <p:grpSpPr>
              <a:xfrm>
                <a:off x="9454487" y="829102"/>
                <a:ext cx="1883391" cy="3364830"/>
                <a:chOff x="9454487" y="829109"/>
                <a:chExt cx="1883391" cy="3356728"/>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51988" t="13856" r="9472" b="26390"/>
                <a:stretch/>
              </p:blipFill>
              <p:spPr>
                <a:xfrm>
                  <a:off x="9454487" y="829109"/>
                  <a:ext cx="1883391" cy="3356728"/>
                </a:xfrm>
                <a:prstGeom prst="rect">
                  <a:avLst/>
                </a:prstGeom>
              </p:spPr>
            </p:pic>
            <p:grpSp>
              <p:nvGrpSpPr>
                <p:cNvPr id="6" name="Group 5"/>
                <p:cNvGrpSpPr/>
                <p:nvPr/>
              </p:nvGrpSpPr>
              <p:grpSpPr>
                <a:xfrm>
                  <a:off x="9456954" y="980280"/>
                  <a:ext cx="124708" cy="844236"/>
                  <a:chOff x="9456954" y="980280"/>
                  <a:chExt cx="124708" cy="844236"/>
                </a:xfrm>
              </p:grpSpPr>
              <p:sp>
                <p:nvSpPr>
                  <p:cNvPr id="5" name="Rectangle 4"/>
                  <p:cNvSpPr/>
                  <p:nvPr/>
                </p:nvSpPr>
                <p:spPr>
                  <a:xfrm>
                    <a:off x="9456956" y="980280"/>
                    <a:ext cx="81722" cy="168165"/>
                  </a:xfrm>
                  <a:prstGeom prst="rect">
                    <a:avLst/>
                  </a:prstGeom>
                  <a:solidFill>
                    <a:srgbClr val="055E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456954" y="1148445"/>
                    <a:ext cx="124708" cy="676071"/>
                  </a:xfrm>
                  <a:prstGeom prst="rect">
                    <a:avLst/>
                  </a:prstGeom>
                  <a:solidFill>
                    <a:srgbClr val="065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 name="Group 15"/>
          <p:cNvGrpSpPr/>
          <p:nvPr/>
        </p:nvGrpSpPr>
        <p:grpSpPr>
          <a:xfrm>
            <a:off x="258083" y="1669261"/>
            <a:ext cx="5933682" cy="48086"/>
            <a:chOff x="258083" y="1613841"/>
            <a:chExt cx="5933682" cy="48086"/>
          </a:xfrm>
        </p:grpSpPr>
        <p:sp>
          <p:nvSpPr>
            <p:cNvPr id="14" name="Rounded Rectangle 13"/>
            <p:cNvSpPr/>
            <p:nvPr/>
          </p:nvSpPr>
          <p:spPr>
            <a:xfrm flipV="1">
              <a:off x="258083" y="1616208"/>
              <a:ext cx="5933682"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076770" y="1613841"/>
              <a:ext cx="5114995" cy="460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77791" y="3613539"/>
            <a:ext cx="5933682" cy="48086"/>
            <a:chOff x="258083" y="1613841"/>
            <a:chExt cx="5933682" cy="48086"/>
          </a:xfrm>
        </p:grpSpPr>
        <p:sp>
          <p:nvSpPr>
            <p:cNvPr id="25" name="Rounded Rectangle 24"/>
            <p:cNvSpPr/>
            <p:nvPr/>
          </p:nvSpPr>
          <p:spPr>
            <a:xfrm flipV="1">
              <a:off x="258083" y="1616208"/>
              <a:ext cx="5933682"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76770" y="1613841"/>
              <a:ext cx="5114995" cy="460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7565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970">
            <a:off x="3816999" y="713335"/>
            <a:ext cx="8557805" cy="5399034"/>
          </a:xfrm>
          <a:prstGeom prst="rect">
            <a:avLst/>
          </a:prstGeom>
        </p:spPr>
      </p:pic>
      <p:sp>
        <p:nvSpPr>
          <p:cNvPr id="2" name="Title 1"/>
          <p:cNvSpPr>
            <a:spLocks noGrp="1"/>
          </p:cNvSpPr>
          <p:nvPr>
            <p:ph type="title"/>
          </p:nvPr>
        </p:nvSpPr>
        <p:spPr/>
        <p:txBody>
          <a:bodyPr/>
          <a:lstStyle/>
          <a:p>
            <a:r>
              <a:rPr lang="en-US" smtClean="0"/>
              <a:t>Mobile First Development - Bank &amp; Cards - RWD &amp; Mobile App</a:t>
            </a:r>
            <a:endParaRPr lang="en-US" dirty="0"/>
          </a:p>
        </p:txBody>
      </p:sp>
      <p:sp>
        <p:nvSpPr>
          <p:cNvPr id="3" name="Content Placeholder 4"/>
          <p:cNvSpPr txBox="1">
            <a:spLocks/>
          </p:cNvSpPr>
          <p:nvPr/>
        </p:nvSpPr>
        <p:spPr>
          <a:xfrm>
            <a:off x="4207726" y="811194"/>
            <a:ext cx="2639117" cy="2814104"/>
          </a:xfrm>
          <a:prstGeom prst="rect">
            <a:avLst/>
          </a:prstGeom>
        </p:spPr>
        <p:txBody>
          <a:bodyPr lIns="117025" tIns="58513" rIns="117025" bIns="58513">
            <a:noAutofit/>
          </a:bodyPr>
          <a:lstStyle>
            <a:lvl1pPr marL="342834" indent="-342834" algn="l" defTabSz="457113" rtl="0" eaLnBrk="1" latinLnBrk="0" hangingPunct="1">
              <a:spcBef>
                <a:spcPct val="20000"/>
              </a:spcBef>
              <a:buFont typeface="Arial"/>
              <a:buChar char="•"/>
              <a:defRPr sz="1700" kern="1200" baseline="0">
                <a:solidFill>
                  <a:schemeClr val="tx1"/>
                </a:solidFill>
                <a:latin typeface="Helvetica Neue"/>
                <a:ea typeface="+mn-ea"/>
                <a:cs typeface="Helvetica Neue"/>
              </a:defRPr>
            </a:lvl1pPr>
            <a:lvl2pPr marL="742807" indent="-285696" algn="l" defTabSz="457113" rtl="0" eaLnBrk="1" latinLnBrk="0" hangingPunct="1">
              <a:spcBef>
                <a:spcPct val="20000"/>
              </a:spcBef>
              <a:buFont typeface="Arial"/>
              <a:buChar char="–"/>
              <a:defRPr sz="1600" strike="noStrike" kern="1200" cap="none" normalizeH="0" baseline="0">
                <a:solidFill>
                  <a:schemeClr val="tx1"/>
                </a:solidFill>
                <a:latin typeface="Helvetica Neue"/>
                <a:ea typeface="+mn-ea"/>
                <a:cs typeface="Helvetica Neue"/>
              </a:defRPr>
            </a:lvl2pPr>
            <a:lvl3pPr marL="1142781" indent="-228556" algn="l" defTabSz="457113" rtl="0" eaLnBrk="1" latinLnBrk="0" hangingPunct="1">
              <a:spcBef>
                <a:spcPct val="20000"/>
              </a:spcBef>
              <a:buFont typeface="Arial"/>
              <a:buChar char="•"/>
              <a:defRPr sz="1200" kern="1200">
                <a:solidFill>
                  <a:schemeClr val="tx1"/>
                </a:solidFill>
                <a:latin typeface="Helvetica Neue"/>
                <a:ea typeface="+mn-ea"/>
                <a:cs typeface="Helvetica Neue"/>
              </a:defRPr>
            </a:lvl3pPr>
            <a:lvl4pPr marL="1599893" indent="-228556" algn="l" defTabSz="457113" rtl="0" eaLnBrk="1" latinLnBrk="0" hangingPunct="1">
              <a:spcBef>
                <a:spcPct val="20000"/>
              </a:spcBef>
              <a:buFont typeface="Arial"/>
              <a:buChar char="–"/>
              <a:defRPr sz="1100" kern="1200">
                <a:solidFill>
                  <a:schemeClr val="tx1"/>
                </a:solidFill>
                <a:latin typeface="+mn-lt"/>
                <a:ea typeface="+mn-ea"/>
                <a:cs typeface="Helvetica Neue"/>
              </a:defRPr>
            </a:lvl4pPr>
            <a:lvl5pPr marL="2057004" indent="-228556" algn="l" defTabSz="457113" rtl="0" eaLnBrk="1" latinLnBrk="0" hangingPunct="1">
              <a:spcBef>
                <a:spcPct val="20000"/>
              </a:spcBef>
              <a:buFont typeface="Arial"/>
              <a:buChar char="»"/>
              <a:defRPr sz="900" kern="1200">
                <a:solidFill>
                  <a:schemeClr val="tx1"/>
                </a:solidFill>
                <a:latin typeface=""/>
                <a:ea typeface="+mn-ea"/>
                <a:cs typeface="Helvetica Neue"/>
              </a:defRPr>
            </a:lvl5pPr>
            <a:lvl6pPr marL="2514117" indent="-228556" algn="l" defTabSz="457113"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3" rtl="0" eaLnBrk="1" latinLnBrk="0" hangingPunct="1">
              <a:spcBef>
                <a:spcPct val="20000"/>
              </a:spcBef>
              <a:buFont typeface="Arial"/>
              <a:buChar char="•"/>
              <a:defRPr sz="2000" kern="1200">
                <a:solidFill>
                  <a:schemeClr val="tx1"/>
                </a:solidFill>
                <a:latin typeface="+mn-lt"/>
                <a:ea typeface="+mn-ea"/>
                <a:cs typeface="+mn-cs"/>
              </a:defRPr>
            </a:lvl7pPr>
            <a:lvl8pPr marL="3428342" indent="-228556" algn="l" defTabSz="457113" rtl="0" eaLnBrk="1" latinLnBrk="0" hangingPunct="1">
              <a:spcBef>
                <a:spcPct val="20000"/>
              </a:spcBef>
              <a:buFont typeface="Arial"/>
              <a:buChar char="•"/>
              <a:defRPr sz="2000" kern="1200">
                <a:solidFill>
                  <a:schemeClr val="tx1"/>
                </a:solidFill>
                <a:latin typeface="+mn-lt"/>
                <a:ea typeface="+mn-ea"/>
                <a:cs typeface="+mn-cs"/>
              </a:defRPr>
            </a:lvl8pPr>
            <a:lvl9pPr marL="3885454" indent="-228556" algn="l" defTabSz="457113"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071" fontAlgn="ctr">
              <a:spcBef>
                <a:spcPts val="768"/>
              </a:spcBef>
              <a:buNone/>
            </a:pPr>
            <a:r>
              <a:rPr lang="en-US" sz="1459" dirty="0">
                <a:solidFill>
                  <a:prstClr val="white">
                    <a:lumMod val="50000"/>
                  </a:prstClr>
                </a:solidFill>
                <a:latin typeface="Calibri" panose="020F0502020204030204" pitchFamily="34" charset="0"/>
                <a:cs typeface="Helvetica" panose="020B0604020202020204" pitchFamily="34" charset="0"/>
                <a:sym typeface="Helvetica Light"/>
              </a:rPr>
              <a:t>Enhanced experience across Digital channel –mobile/tablet web sites, native as well as responsive sites to maintain the balance between the simplicity and innovation</a:t>
            </a:r>
          </a:p>
        </p:txBody>
      </p:sp>
      <p:sp>
        <p:nvSpPr>
          <p:cNvPr id="4" name="Rectangle 3"/>
          <p:cNvSpPr/>
          <p:nvPr/>
        </p:nvSpPr>
        <p:spPr>
          <a:xfrm>
            <a:off x="2050948" y="1137934"/>
            <a:ext cx="1823805" cy="1799869"/>
          </a:xfrm>
          <a:prstGeom prst="rect">
            <a:avLst/>
          </a:prstGeom>
          <a:gradFill>
            <a:gsLst>
              <a:gs pos="99099">
                <a:schemeClr val="bg2">
                  <a:lumMod val="95000"/>
                </a:schemeClr>
              </a:gs>
              <a:gs pos="0">
                <a:schemeClr val="bg1">
                  <a:lumMod val="95000"/>
                </a:schemeClr>
              </a:gs>
              <a:gs pos="54000">
                <a:schemeClr val="bg2"/>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r>
              <a:rPr lang="en-US" sz="1459" b="1" dirty="0">
                <a:solidFill>
                  <a:prstClr val="black"/>
                </a:solidFill>
                <a:latin typeface="Calibri" panose="020F0502020204030204" pitchFamily="34" charset="0"/>
                <a:cs typeface="Helvetica" panose="020B0604020202020204" pitchFamily="34" charset="0"/>
              </a:rPr>
              <a:t>Research  </a:t>
            </a:r>
          </a:p>
          <a:p>
            <a:pPr algn="ctr" defTabSz="914318"/>
            <a:r>
              <a:rPr lang="en-US" sz="1459" b="1" dirty="0">
                <a:solidFill>
                  <a:prstClr val="black"/>
                </a:solidFill>
                <a:latin typeface="Calibri" panose="020F0502020204030204" pitchFamily="34" charset="0"/>
                <a:cs typeface="Helvetica" panose="020B0604020202020204" pitchFamily="34" charset="0"/>
              </a:rPr>
              <a:t>Insight  </a:t>
            </a:r>
          </a:p>
          <a:p>
            <a:pPr algn="ctr" defTabSz="914318"/>
            <a:r>
              <a:rPr lang="en-US" sz="1459" b="1" dirty="0">
                <a:solidFill>
                  <a:prstClr val="black"/>
                </a:solidFill>
                <a:latin typeface="Calibri" panose="020F0502020204030204" pitchFamily="34" charset="0"/>
                <a:cs typeface="Helvetica" panose="020B0604020202020204" pitchFamily="34" charset="0"/>
              </a:rPr>
              <a:t>Vision  </a:t>
            </a:r>
          </a:p>
          <a:p>
            <a:pPr algn="ctr" defTabSz="914318"/>
            <a:r>
              <a:rPr lang="en-US" sz="1459" b="1" dirty="0">
                <a:solidFill>
                  <a:prstClr val="black"/>
                </a:solidFill>
                <a:latin typeface="Calibri" panose="020F0502020204030204" pitchFamily="34" charset="0"/>
                <a:cs typeface="Helvetica" panose="020B0604020202020204" pitchFamily="34" charset="0"/>
              </a:rPr>
              <a:t>Concept  </a:t>
            </a:r>
          </a:p>
          <a:p>
            <a:pPr algn="ctr" defTabSz="914318"/>
            <a:r>
              <a:rPr lang="en-US" sz="1459" b="1" dirty="0">
                <a:solidFill>
                  <a:prstClr val="black"/>
                </a:solidFill>
                <a:latin typeface="Calibri" panose="020F0502020204030204" pitchFamily="34" charset="0"/>
                <a:cs typeface="Helvetica" panose="020B0604020202020204" pitchFamily="34" charset="0"/>
              </a:rPr>
              <a:t>Build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022301">
            <a:off x="3488919" y="1522588"/>
            <a:ext cx="651736" cy="502440"/>
          </a:xfrm>
          <a:prstGeom prst="rect">
            <a:avLst/>
          </a:prstGeom>
        </p:spPr>
      </p:pic>
      <p:cxnSp>
        <p:nvCxnSpPr>
          <p:cNvPr id="7" name="Straight Connector 6"/>
          <p:cNvCxnSpPr/>
          <p:nvPr/>
        </p:nvCxnSpPr>
        <p:spPr>
          <a:xfrm>
            <a:off x="4186078" y="698956"/>
            <a:ext cx="0" cy="5428393"/>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35319" y="1135607"/>
            <a:ext cx="1815627" cy="1815627"/>
          </a:xfrm>
          <a:prstGeom prst="rect">
            <a:avLst/>
          </a:prstGeom>
          <a:solidFill>
            <a:srgbClr val="00A7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grpSp>
        <p:nvGrpSpPr>
          <p:cNvPr id="9" name="Group 8"/>
          <p:cNvGrpSpPr/>
          <p:nvPr/>
        </p:nvGrpSpPr>
        <p:grpSpPr>
          <a:xfrm>
            <a:off x="235318" y="1126115"/>
            <a:ext cx="1890763" cy="1397939"/>
            <a:chOff x="9666789" y="1456887"/>
            <a:chExt cx="1815319" cy="1342159"/>
          </a:xfrm>
        </p:grpSpPr>
        <p:sp>
          <p:nvSpPr>
            <p:cNvPr id="10" name="Content Placeholder 2"/>
            <p:cNvSpPr txBox="1">
              <a:spLocks/>
            </p:cNvSpPr>
            <p:nvPr/>
          </p:nvSpPr>
          <p:spPr>
            <a:xfrm>
              <a:off x="10111867" y="1456887"/>
              <a:ext cx="1107487" cy="718731"/>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4583" b="1" spc="-200" dirty="0">
                  <a:solidFill>
                    <a:prstClr val="white"/>
                  </a:solidFill>
                  <a:latin typeface="Calibri" panose="020F0502020204030204" pitchFamily="34" charset="0"/>
                  <a:ea typeface="SF UI Display Light"/>
                  <a:cs typeface="SF UI Display Light"/>
                </a:rPr>
                <a:t>65</a:t>
              </a:r>
              <a:r>
                <a:rPr lang="en-US" sz="2500" b="1" spc="-200" dirty="0">
                  <a:solidFill>
                    <a:prstClr val="white"/>
                  </a:solidFill>
                  <a:latin typeface="Calibri" panose="020F0502020204030204" pitchFamily="34" charset="0"/>
                  <a:ea typeface="SF UI Display Light"/>
                  <a:cs typeface="SF UI Display Light"/>
                </a:rPr>
                <a:t>%</a:t>
              </a:r>
            </a:p>
          </p:txBody>
        </p:sp>
        <p:sp>
          <p:nvSpPr>
            <p:cNvPr id="11" name="Content Placeholder 2"/>
            <p:cNvSpPr txBox="1">
              <a:spLocks/>
            </p:cNvSpPr>
            <p:nvPr/>
          </p:nvSpPr>
          <p:spPr>
            <a:xfrm>
              <a:off x="9666789" y="2220607"/>
              <a:ext cx="1815319" cy="57843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Customer Acquisition</a:t>
              </a:r>
            </a:p>
          </p:txBody>
        </p:sp>
        <p:sp>
          <p:nvSpPr>
            <p:cNvPr id="12" name="Up Arrow 11"/>
            <p:cNvSpPr/>
            <p:nvPr/>
          </p:nvSpPr>
          <p:spPr>
            <a:xfrm rot="10800000" flipV="1">
              <a:off x="9980330" y="1620112"/>
              <a:ext cx="192039" cy="484368"/>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grpSp>
      <p:sp>
        <p:nvSpPr>
          <p:cNvPr id="13" name="Rectangle 12"/>
          <p:cNvSpPr/>
          <p:nvPr/>
        </p:nvSpPr>
        <p:spPr>
          <a:xfrm>
            <a:off x="235319" y="2930345"/>
            <a:ext cx="3633305" cy="1585193"/>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grpSp>
        <p:nvGrpSpPr>
          <p:cNvPr id="14" name="Group 13"/>
          <p:cNvGrpSpPr/>
          <p:nvPr/>
        </p:nvGrpSpPr>
        <p:grpSpPr>
          <a:xfrm>
            <a:off x="538637" y="3227365"/>
            <a:ext cx="3305338" cy="894705"/>
            <a:chOff x="8531023" y="4322025"/>
            <a:chExt cx="3173449" cy="859005"/>
          </a:xfrm>
        </p:grpSpPr>
        <p:sp>
          <p:nvSpPr>
            <p:cNvPr id="15" name="Content Placeholder 2"/>
            <p:cNvSpPr txBox="1">
              <a:spLocks/>
            </p:cNvSpPr>
            <p:nvPr/>
          </p:nvSpPr>
          <p:spPr>
            <a:xfrm>
              <a:off x="8650765" y="4322025"/>
              <a:ext cx="1388917" cy="718731"/>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5000" b="1" spc="-200" dirty="0">
                  <a:solidFill>
                    <a:prstClr val="white"/>
                  </a:solidFill>
                  <a:latin typeface="Calibri" panose="020F0502020204030204" pitchFamily="34" charset="0"/>
                  <a:ea typeface="SF UI Display Light"/>
                  <a:cs typeface="SF UI Display Light"/>
                </a:rPr>
                <a:t>40%</a:t>
              </a:r>
              <a:endParaRPr lang="en-US" sz="3333" b="1" spc="-200" dirty="0">
                <a:solidFill>
                  <a:prstClr val="white"/>
                </a:solidFill>
                <a:latin typeface="Calibri" panose="020F0502020204030204" pitchFamily="34" charset="0"/>
                <a:ea typeface="SF UI Display Light"/>
                <a:cs typeface="SF UI Display Light"/>
              </a:endParaRPr>
            </a:p>
          </p:txBody>
        </p:sp>
        <p:sp>
          <p:nvSpPr>
            <p:cNvPr id="16" name="Content Placeholder 2"/>
            <p:cNvSpPr txBox="1">
              <a:spLocks/>
            </p:cNvSpPr>
            <p:nvPr/>
          </p:nvSpPr>
          <p:spPr>
            <a:xfrm>
              <a:off x="9881613" y="4602590"/>
              <a:ext cx="1822859" cy="578440"/>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Increase in Downloads on Day 1</a:t>
              </a:r>
            </a:p>
          </p:txBody>
        </p:sp>
        <p:sp>
          <p:nvSpPr>
            <p:cNvPr id="17" name="Up Arrow 16"/>
            <p:cNvSpPr/>
            <p:nvPr/>
          </p:nvSpPr>
          <p:spPr>
            <a:xfrm>
              <a:off x="8531023" y="4512703"/>
              <a:ext cx="163442" cy="484273"/>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grpSp>
      <p:sp>
        <p:nvSpPr>
          <p:cNvPr id="18" name="Rectangle 17"/>
          <p:cNvSpPr/>
          <p:nvPr/>
        </p:nvSpPr>
        <p:spPr>
          <a:xfrm>
            <a:off x="235319" y="4503966"/>
            <a:ext cx="3639433" cy="1365012"/>
          </a:xfrm>
          <a:prstGeom prst="rect">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sp>
        <p:nvSpPr>
          <p:cNvPr id="19" name="Content Placeholder 2"/>
          <p:cNvSpPr txBox="1">
            <a:spLocks/>
          </p:cNvSpPr>
          <p:nvPr/>
        </p:nvSpPr>
        <p:spPr>
          <a:xfrm>
            <a:off x="814283" y="4786098"/>
            <a:ext cx="3060467" cy="712612"/>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4165" b="1" spc="-200" dirty="0">
                <a:solidFill>
                  <a:prstClr val="white"/>
                </a:solidFill>
                <a:latin typeface="Calibri" panose="020F0502020204030204" pitchFamily="34" charset="0"/>
                <a:ea typeface="SF UI Display Light"/>
                <a:cs typeface="SF UI Display Light"/>
              </a:rPr>
              <a:t>1,000,000 + </a:t>
            </a:r>
            <a:endParaRPr lang="en-US" sz="2083" b="1" spc="-200" dirty="0">
              <a:solidFill>
                <a:prstClr val="white"/>
              </a:solidFill>
              <a:latin typeface="Calibri" panose="020F0502020204030204" pitchFamily="34" charset="0"/>
              <a:ea typeface="SF UI Display Light"/>
              <a:cs typeface="SF UI Display Light"/>
            </a:endParaRPr>
          </a:p>
          <a:p>
            <a:pPr defTabSz="457159">
              <a:spcBef>
                <a:spcPts val="0"/>
              </a:spcBef>
              <a:spcAft>
                <a:spcPts val="800"/>
              </a:spcAft>
            </a:pPr>
            <a:endParaRPr lang="en-US" sz="2083" b="1" spc="-200" dirty="0">
              <a:solidFill>
                <a:prstClr val="white"/>
              </a:solidFill>
              <a:latin typeface="Calibri" panose="020F0502020204030204" pitchFamily="34" charset="0"/>
              <a:ea typeface="SF UI Display Light"/>
              <a:cs typeface="SF UI Display Light"/>
            </a:endParaRPr>
          </a:p>
        </p:txBody>
      </p:sp>
      <p:sp>
        <p:nvSpPr>
          <p:cNvPr id="20" name="Content Placeholder 2"/>
          <p:cNvSpPr txBox="1">
            <a:spLocks/>
          </p:cNvSpPr>
          <p:nvPr/>
        </p:nvSpPr>
        <p:spPr>
          <a:xfrm>
            <a:off x="645570" y="5475821"/>
            <a:ext cx="2721185"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Downloads</a:t>
            </a:r>
          </a:p>
        </p:txBody>
      </p:sp>
      <p:sp>
        <p:nvSpPr>
          <p:cNvPr id="21" name="Up Arrow 20"/>
          <p:cNvSpPr/>
          <p:nvPr/>
        </p:nvSpPr>
        <p:spPr>
          <a:xfrm>
            <a:off x="635910" y="4910258"/>
            <a:ext cx="170233" cy="504399"/>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sp>
        <p:nvSpPr>
          <p:cNvPr id="27" name="Rectangle 26"/>
          <p:cNvSpPr/>
          <p:nvPr/>
        </p:nvSpPr>
        <p:spPr>
          <a:xfrm>
            <a:off x="167123" y="702296"/>
            <a:ext cx="3234283" cy="338554"/>
          </a:xfrm>
          <a:prstGeom prst="rect">
            <a:avLst/>
          </a:prstGeom>
        </p:spPr>
        <p:txBody>
          <a:bodyPr wrap="none">
            <a:spAutoFit/>
          </a:bodyPr>
          <a:lstStyle/>
          <a:p>
            <a:r>
              <a:rPr lang="en-US" sz="1600" i="1" dirty="0">
                <a:solidFill>
                  <a:schemeClr val="tx2"/>
                </a:solidFill>
                <a:latin typeface="Calibri" panose="020F0502020204030204" pitchFamily="34" charset="0"/>
              </a:rPr>
              <a:t>A Leading Financial &amp; Cards Provider</a:t>
            </a:r>
            <a:endParaRPr lang="en-US" sz="1600" dirty="0">
              <a:solidFill>
                <a:schemeClr val="tx2"/>
              </a:solidFill>
              <a:latin typeface="Calibri" panose="020F0502020204030204" pitchFamily="34" charset="0"/>
            </a:endParaRPr>
          </a:p>
        </p:txBody>
      </p:sp>
      <p:sp>
        <p:nvSpPr>
          <p:cNvPr id="37" name="Rectangle 36"/>
          <p:cNvSpPr/>
          <p:nvPr/>
        </p:nvSpPr>
        <p:spPr>
          <a:xfrm>
            <a:off x="4209723" y="2524054"/>
            <a:ext cx="2342867" cy="3460563"/>
          </a:xfrm>
          <a:prstGeom prst="rect">
            <a:avLst/>
          </a:prstGeom>
        </p:spPr>
        <p:txBody>
          <a:bodyPr wrap="square">
            <a:spAutoFit/>
          </a:bodyPr>
          <a:lstStyle/>
          <a:p>
            <a:r>
              <a:rPr lang="en-US" sz="1459" dirty="0">
                <a:solidFill>
                  <a:prstClr val="white">
                    <a:lumMod val="50000"/>
                  </a:prstClr>
                </a:solidFill>
                <a:latin typeface="Calibri" panose="020F0502020204030204" pitchFamily="34" charset="0"/>
                <a:cs typeface="Helvetica" panose="020B0604020202020204" pitchFamily="34" charset="0"/>
              </a:rPr>
              <a:t>Mobile Banking (</a:t>
            </a:r>
            <a:r>
              <a:rPr lang="en-US" sz="1459" dirty="0" err="1">
                <a:solidFill>
                  <a:prstClr val="white">
                    <a:lumMod val="50000"/>
                  </a:prstClr>
                </a:solidFill>
                <a:latin typeface="Calibri" panose="020F0502020204030204" pitchFamily="34" charset="0"/>
                <a:cs typeface="Helvetica" panose="020B0604020202020204" pitchFamily="34" charset="0"/>
              </a:rPr>
              <a:t>mBanking</a:t>
            </a:r>
            <a:r>
              <a:rPr lang="en-US" sz="1459" dirty="0">
                <a:solidFill>
                  <a:prstClr val="white">
                    <a:lumMod val="50000"/>
                  </a:prstClr>
                </a:solidFill>
                <a:latin typeface="Calibri" panose="020F0502020204030204" pitchFamily="34" charset="0"/>
                <a:cs typeface="Helvetica" panose="020B0604020202020204" pitchFamily="34" charset="0"/>
              </a:rPr>
              <a:t>): Balance inquiries, transaction history, intra-account funds transfer and bill pay</a:t>
            </a:r>
          </a:p>
          <a:p>
            <a:endParaRPr lang="en-US" sz="1459" dirty="0">
              <a:solidFill>
                <a:prstClr val="white">
                  <a:lumMod val="50000"/>
                </a:prstClr>
              </a:solidFill>
              <a:latin typeface="Calibri" panose="020F0502020204030204" pitchFamily="34" charset="0"/>
              <a:cs typeface="Helvetica" panose="020B0604020202020204" pitchFamily="34" charset="0"/>
            </a:endParaRPr>
          </a:p>
          <a:p>
            <a:r>
              <a:rPr lang="en-US" sz="1459" dirty="0">
                <a:solidFill>
                  <a:prstClr val="white">
                    <a:lumMod val="50000"/>
                  </a:prstClr>
                </a:solidFill>
                <a:latin typeface="Calibri" panose="020F0502020204030204" pitchFamily="34" charset="0"/>
                <a:cs typeface="Helvetica" panose="020B0604020202020204" pitchFamily="34" charset="0"/>
              </a:rPr>
              <a:t>Mobile Payments (</a:t>
            </a:r>
            <a:r>
              <a:rPr lang="en-US" sz="1459" dirty="0" err="1">
                <a:solidFill>
                  <a:prstClr val="white">
                    <a:lumMod val="50000"/>
                  </a:prstClr>
                </a:solidFill>
                <a:latin typeface="Calibri" panose="020F0502020204030204" pitchFamily="34" charset="0"/>
                <a:cs typeface="Helvetica" panose="020B0604020202020204" pitchFamily="34" charset="0"/>
              </a:rPr>
              <a:t>mPayments</a:t>
            </a:r>
            <a:r>
              <a:rPr lang="en-US" sz="1459" dirty="0">
                <a:solidFill>
                  <a:prstClr val="white">
                    <a:lumMod val="50000"/>
                  </a:prstClr>
                </a:solidFill>
                <a:latin typeface="Calibri" panose="020F0502020204030204" pitchFamily="34" charset="0"/>
                <a:cs typeface="Helvetica" panose="020B0604020202020204" pitchFamily="34" charset="0"/>
              </a:rPr>
              <a:t>): Purchase of goods or services remotely via remittance or at the POS</a:t>
            </a:r>
          </a:p>
          <a:p>
            <a:endParaRPr lang="en-US" sz="1459" dirty="0">
              <a:solidFill>
                <a:prstClr val="white">
                  <a:lumMod val="50000"/>
                </a:prstClr>
              </a:solidFill>
              <a:latin typeface="Calibri" panose="020F0502020204030204" pitchFamily="34" charset="0"/>
              <a:cs typeface="Helvetica" panose="020B0604020202020204" pitchFamily="34" charset="0"/>
            </a:endParaRPr>
          </a:p>
          <a:p>
            <a:r>
              <a:rPr lang="en-US" sz="1459" dirty="0">
                <a:solidFill>
                  <a:prstClr val="white">
                    <a:lumMod val="50000"/>
                  </a:prstClr>
                </a:solidFill>
                <a:latin typeface="Calibri" panose="020F0502020204030204" pitchFamily="34" charset="0"/>
                <a:cs typeface="Helvetica" panose="020B0604020202020204" pitchFamily="34" charset="0"/>
              </a:rPr>
              <a:t>Mobile Marketing (</a:t>
            </a:r>
            <a:r>
              <a:rPr lang="en-US" sz="1459" dirty="0" err="1">
                <a:solidFill>
                  <a:prstClr val="white">
                    <a:lumMod val="50000"/>
                  </a:prstClr>
                </a:solidFill>
                <a:latin typeface="Calibri" panose="020F0502020204030204" pitchFamily="34" charset="0"/>
                <a:cs typeface="Helvetica" panose="020B0604020202020204" pitchFamily="34" charset="0"/>
              </a:rPr>
              <a:t>mMarketing</a:t>
            </a:r>
            <a:r>
              <a:rPr lang="en-US" sz="1459" dirty="0">
                <a:solidFill>
                  <a:prstClr val="white">
                    <a:lumMod val="50000"/>
                  </a:prstClr>
                </a:solidFill>
                <a:latin typeface="Calibri" panose="020F0502020204030204" pitchFamily="34" charset="0"/>
                <a:cs typeface="Helvetica" panose="020B0604020202020204" pitchFamily="34" charset="0"/>
              </a:rPr>
              <a:t>): Advertising, location-based promotions, loyalty and rewards</a:t>
            </a:r>
          </a:p>
        </p:txBody>
      </p:sp>
    </p:spTree>
    <p:extLst>
      <p:ext uri="{BB962C8B-B14F-4D97-AF65-F5344CB8AC3E}">
        <p14:creationId xmlns:p14="http://schemas.microsoft.com/office/powerpoint/2010/main" val="787944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955" y="1113371"/>
            <a:ext cx="5567809" cy="4668559"/>
          </a:xfrm>
          <a:prstGeom prst="rect">
            <a:avLst/>
          </a:prstGeom>
        </p:spPr>
      </p:pic>
      <p:sp>
        <p:nvSpPr>
          <p:cNvPr id="2" name="Title 1"/>
          <p:cNvSpPr>
            <a:spLocks noGrp="1"/>
          </p:cNvSpPr>
          <p:nvPr>
            <p:ph type="title"/>
          </p:nvPr>
        </p:nvSpPr>
        <p:spPr/>
        <p:txBody>
          <a:bodyPr/>
          <a:lstStyle/>
          <a:p>
            <a:r>
              <a:rPr lang="en-US" smtClean="0"/>
              <a:t>Mobile Banking Services App</a:t>
            </a:r>
            <a:endParaRPr lang="en-US" dirty="0"/>
          </a:p>
        </p:txBody>
      </p:sp>
      <p:sp>
        <p:nvSpPr>
          <p:cNvPr id="3" name="Content Placeholder 2"/>
          <p:cNvSpPr txBox="1">
            <a:spLocks/>
          </p:cNvSpPr>
          <p:nvPr/>
        </p:nvSpPr>
        <p:spPr>
          <a:xfrm>
            <a:off x="816278" y="5515651"/>
            <a:ext cx="2721185"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Downloads</a:t>
            </a:r>
          </a:p>
        </p:txBody>
      </p:sp>
      <p:sp>
        <p:nvSpPr>
          <p:cNvPr id="4" name="Content Placeholder 4"/>
          <p:cNvSpPr txBox="1">
            <a:spLocks/>
          </p:cNvSpPr>
          <p:nvPr/>
        </p:nvSpPr>
        <p:spPr>
          <a:xfrm>
            <a:off x="4532963" y="894385"/>
            <a:ext cx="1642463" cy="2814104"/>
          </a:xfrm>
          <a:prstGeom prst="rect">
            <a:avLst/>
          </a:prstGeom>
        </p:spPr>
        <p:txBody>
          <a:bodyPr lIns="117025" tIns="58513" rIns="117025" bIns="58513">
            <a:noAutofit/>
          </a:bodyPr>
          <a:lstStyle>
            <a:lvl1pPr marL="342834" indent="-342834" algn="l" defTabSz="457113" rtl="0" eaLnBrk="1" latinLnBrk="0" hangingPunct="1">
              <a:spcBef>
                <a:spcPct val="20000"/>
              </a:spcBef>
              <a:buFont typeface="Arial"/>
              <a:buChar char="•"/>
              <a:defRPr sz="1700" kern="1200" baseline="0">
                <a:solidFill>
                  <a:schemeClr val="tx1"/>
                </a:solidFill>
                <a:latin typeface="Helvetica Neue"/>
                <a:ea typeface="+mn-ea"/>
                <a:cs typeface="Helvetica Neue"/>
              </a:defRPr>
            </a:lvl1pPr>
            <a:lvl2pPr marL="742807" indent="-285696" algn="l" defTabSz="457113" rtl="0" eaLnBrk="1" latinLnBrk="0" hangingPunct="1">
              <a:spcBef>
                <a:spcPct val="20000"/>
              </a:spcBef>
              <a:buFont typeface="Arial"/>
              <a:buChar char="–"/>
              <a:defRPr sz="1600" strike="noStrike" kern="1200" cap="none" normalizeH="0" baseline="0">
                <a:solidFill>
                  <a:schemeClr val="tx1"/>
                </a:solidFill>
                <a:latin typeface="Helvetica Neue"/>
                <a:ea typeface="+mn-ea"/>
                <a:cs typeface="Helvetica Neue"/>
              </a:defRPr>
            </a:lvl2pPr>
            <a:lvl3pPr marL="1142781" indent="-228556" algn="l" defTabSz="457113" rtl="0" eaLnBrk="1" latinLnBrk="0" hangingPunct="1">
              <a:spcBef>
                <a:spcPct val="20000"/>
              </a:spcBef>
              <a:buFont typeface="Arial"/>
              <a:buChar char="•"/>
              <a:defRPr sz="1200" kern="1200">
                <a:solidFill>
                  <a:schemeClr val="tx1"/>
                </a:solidFill>
                <a:latin typeface="Helvetica Neue"/>
                <a:ea typeface="+mn-ea"/>
                <a:cs typeface="Helvetica Neue"/>
              </a:defRPr>
            </a:lvl3pPr>
            <a:lvl4pPr marL="1599893" indent="-228556" algn="l" defTabSz="457113" rtl="0" eaLnBrk="1" latinLnBrk="0" hangingPunct="1">
              <a:spcBef>
                <a:spcPct val="20000"/>
              </a:spcBef>
              <a:buFont typeface="Arial"/>
              <a:buChar char="–"/>
              <a:defRPr sz="1100" kern="1200">
                <a:solidFill>
                  <a:schemeClr val="tx1"/>
                </a:solidFill>
                <a:latin typeface="+mn-lt"/>
                <a:ea typeface="+mn-ea"/>
                <a:cs typeface="Helvetica Neue"/>
              </a:defRPr>
            </a:lvl4pPr>
            <a:lvl5pPr marL="2057004" indent="-228556" algn="l" defTabSz="457113" rtl="0" eaLnBrk="1" latinLnBrk="0" hangingPunct="1">
              <a:spcBef>
                <a:spcPct val="20000"/>
              </a:spcBef>
              <a:buFont typeface="Arial"/>
              <a:buChar char="»"/>
              <a:defRPr sz="900" kern="1200">
                <a:solidFill>
                  <a:schemeClr val="tx1"/>
                </a:solidFill>
                <a:latin typeface=""/>
                <a:ea typeface="+mn-ea"/>
                <a:cs typeface="Helvetica Neue"/>
              </a:defRPr>
            </a:lvl5pPr>
            <a:lvl6pPr marL="2514117" indent="-228556" algn="l" defTabSz="457113"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3" rtl="0" eaLnBrk="1" latinLnBrk="0" hangingPunct="1">
              <a:spcBef>
                <a:spcPct val="20000"/>
              </a:spcBef>
              <a:buFont typeface="Arial"/>
              <a:buChar char="•"/>
              <a:defRPr sz="2000" kern="1200">
                <a:solidFill>
                  <a:schemeClr val="tx1"/>
                </a:solidFill>
                <a:latin typeface="+mn-lt"/>
                <a:ea typeface="+mn-ea"/>
                <a:cs typeface="+mn-cs"/>
              </a:defRPr>
            </a:lvl7pPr>
            <a:lvl8pPr marL="3428342" indent="-228556" algn="l" defTabSz="457113" rtl="0" eaLnBrk="1" latinLnBrk="0" hangingPunct="1">
              <a:spcBef>
                <a:spcPct val="20000"/>
              </a:spcBef>
              <a:buFont typeface="Arial"/>
              <a:buChar char="•"/>
              <a:defRPr sz="2000" kern="1200">
                <a:solidFill>
                  <a:schemeClr val="tx1"/>
                </a:solidFill>
                <a:latin typeface="+mn-lt"/>
                <a:ea typeface="+mn-ea"/>
                <a:cs typeface="+mn-cs"/>
              </a:defRPr>
            </a:lvl8pPr>
            <a:lvl9pPr marL="3885454" indent="-228556" algn="l" defTabSz="457113"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071" fontAlgn="ctr">
              <a:spcBef>
                <a:spcPts val="768"/>
              </a:spcBef>
              <a:buNone/>
            </a:pPr>
            <a:r>
              <a:rPr lang="en-US" sz="1459" dirty="0">
                <a:solidFill>
                  <a:prstClr val="white">
                    <a:lumMod val="50000"/>
                  </a:prstClr>
                </a:solidFill>
                <a:latin typeface="Calibri" panose="020F0502020204030204" pitchFamily="34" charset="0"/>
                <a:cs typeface="Helvetica" panose="020B0604020202020204" pitchFamily="34" charset="0"/>
                <a:sym typeface="Helvetica Light"/>
              </a:rPr>
              <a:t>Provide a unified mobile Banking self-servicing platform across iOS &amp; Android focused on convenience and exemplary customer experience. </a:t>
            </a:r>
          </a:p>
        </p:txBody>
      </p:sp>
      <p:sp>
        <p:nvSpPr>
          <p:cNvPr id="5" name="Rectangle 4"/>
          <p:cNvSpPr/>
          <p:nvPr/>
        </p:nvSpPr>
        <p:spPr>
          <a:xfrm>
            <a:off x="2221656" y="1296709"/>
            <a:ext cx="1823805" cy="1799869"/>
          </a:xfrm>
          <a:prstGeom prst="rect">
            <a:avLst/>
          </a:prstGeom>
          <a:gradFill>
            <a:gsLst>
              <a:gs pos="99099">
                <a:schemeClr val="bg2">
                  <a:lumMod val="95000"/>
                </a:schemeClr>
              </a:gs>
              <a:gs pos="0">
                <a:schemeClr val="bg1">
                  <a:lumMod val="95000"/>
                </a:schemeClr>
              </a:gs>
              <a:gs pos="54000">
                <a:schemeClr val="bg2"/>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r>
              <a:rPr lang="en-US" sz="1459" b="1" dirty="0">
                <a:solidFill>
                  <a:prstClr val="black"/>
                </a:solidFill>
                <a:latin typeface="Calibri" panose="020F0502020204030204" pitchFamily="34" charset="0"/>
                <a:cs typeface="Helvetica" panose="020B0604020202020204" pitchFamily="34" charset="0"/>
              </a:rPr>
              <a:t>Research  </a:t>
            </a:r>
          </a:p>
          <a:p>
            <a:pPr algn="ctr" defTabSz="914318"/>
            <a:r>
              <a:rPr lang="en-US" sz="1459" b="1" dirty="0">
                <a:solidFill>
                  <a:prstClr val="black"/>
                </a:solidFill>
                <a:latin typeface="Calibri" panose="020F0502020204030204" pitchFamily="34" charset="0"/>
                <a:cs typeface="Helvetica" panose="020B0604020202020204" pitchFamily="34" charset="0"/>
              </a:rPr>
              <a:t>Insight  </a:t>
            </a:r>
          </a:p>
          <a:p>
            <a:pPr algn="ctr" defTabSz="914318"/>
            <a:r>
              <a:rPr lang="en-US" sz="1459" b="1" dirty="0">
                <a:solidFill>
                  <a:prstClr val="black"/>
                </a:solidFill>
                <a:latin typeface="Calibri" panose="020F0502020204030204" pitchFamily="34" charset="0"/>
                <a:cs typeface="Helvetica" panose="020B0604020202020204" pitchFamily="34" charset="0"/>
              </a:rPr>
              <a:t>Vision  </a:t>
            </a:r>
          </a:p>
          <a:p>
            <a:pPr algn="ctr" defTabSz="914318"/>
            <a:r>
              <a:rPr lang="en-US" sz="1459" b="1" dirty="0">
                <a:solidFill>
                  <a:prstClr val="black"/>
                </a:solidFill>
                <a:latin typeface="Calibri" panose="020F0502020204030204" pitchFamily="34" charset="0"/>
                <a:cs typeface="Helvetica" panose="020B0604020202020204" pitchFamily="34" charset="0"/>
              </a:rPr>
              <a:t>Concept  </a:t>
            </a:r>
          </a:p>
          <a:p>
            <a:pPr algn="ctr" defTabSz="914318"/>
            <a:r>
              <a:rPr lang="en-US" sz="1459" b="1" dirty="0">
                <a:solidFill>
                  <a:prstClr val="black"/>
                </a:solidFill>
                <a:latin typeface="Calibri" panose="020F0502020204030204" pitchFamily="34" charset="0"/>
                <a:cs typeface="Helvetica" panose="020B0604020202020204" pitchFamily="34" charset="0"/>
              </a:rPr>
              <a:t>Build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022301">
            <a:off x="3659627" y="1919254"/>
            <a:ext cx="651736" cy="502440"/>
          </a:xfrm>
          <a:prstGeom prst="rect">
            <a:avLst/>
          </a:prstGeom>
        </p:spPr>
      </p:pic>
      <p:sp>
        <p:nvSpPr>
          <p:cNvPr id="7" name="Rectangle 6"/>
          <p:cNvSpPr/>
          <p:nvPr/>
        </p:nvSpPr>
        <p:spPr>
          <a:xfrm>
            <a:off x="4408144" y="3377379"/>
            <a:ext cx="1689375" cy="3011465"/>
          </a:xfrm>
          <a:prstGeom prst="rect">
            <a:avLst/>
          </a:prstGeom>
        </p:spPr>
        <p:txBody>
          <a:bodyPr wrap="square">
            <a:spAutoFit/>
          </a:bodyPr>
          <a:lstStyle/>
          <a:p>
            <a:pPr defTabSz="914318"/>
            <a:r>
              <a:rPr lang="en-US" sz="1459" i="1" dirty="0">
                <a:solidFill>
                  <a:prstClr val="black"/>
                </a:solidFill>
                <a:latin typeface="Calibri" panose="020F0502020204030204" pitchFamily="34" charset="0"/>
              </a:rPr>
              <a:t>Mobile banking services for the banking clients to provide access for all the next gen features like Deposit check, Biometric authentication, Quick view balance &amp; certificate pinning </a:t>
            </a:r>
          </a:p>
          <a:p>
            <a:pPr defTabSz="914318"/>
            <a:endParaRPr lang="en-US" sz="1459" i="1" dirty="0">
              <a:solidFill>
                <a:prstClr val="black"/>
              </a:solidFill>
              <a:latin typeface="Calibri" panose="020F0502020204030204" pitchFamily="34" charset="0"/>
            </a:endParaRPr>
          </a:p>
        </p:txBody>
      </p:sp>
      <p:cxnSp>
        <p:nvCxnSpPr>
          <p:cNvPr id="8" name="Straight Connector 7"/>
          <p:cNvCxnSpPr/>
          <p:nvPr/>
        </p:nvCxnSpPr>
        <p:spPr>
          <a:xfrm>
            <a:off x="4356786" y="985531"/>
            <a:ext cx="0" cy="4934903"/>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06027" y="1308237"/>
            <a:ext cx="1815627" cy="1815627"/>
          </a:xfrm>
          <a:prstGeom prst="rect">
            <a:avLst/>
          </a:prstGeom>
          <a:solidFill>
            <a:srgbClr val="00A7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grpSp>
        <p:nvGrpSpPr>
          <p:cNvPr id="10" name="Group 9"/>
          <p:cNvGrpSpPr/>
          <p:nvPr/>
        </p:nvGrpSpPr>
        <p:grpSpPr>
          <a:xfrm>
            <a:off x="406026" y="1522781"/>
            <a:ext cx="1890763" cy="1397939"/>
            <a:chOff x="9666789" y="1456887"/>
            <a:chExt cx="1815319" cy="1342159"/>
          </a:xfrm>
        </p:grpSpPr>
        <p:sp>
          <p:nvSpPr>
            <p:cNvPr id="11" name="Content Placeholder 2"/>
            <p:cNvSpPr txBox="1">
              <a:spLocks/>
            </p:cNvSpPr>
            <p:nvPr/>
          </p:nvSpPr>
          <p:spPr>
            <a:xfrm>
              <a:off x="10111867" y="1456887"/>
              <a:ext cx="1255105" cy="718731"/>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4583" b="1" spc="-200" dirty="0">
                  <a:solidFill>
                    <a:prstClr val="white"/>
                  </a:solidFill>
                  <a:latin typeface="Calibri" panose="020F0502020204030204" pitchFamily="34" charset="0"/>
                  <a:ea typeface="SF UI Display Light"/>
                  <a:cs typeface="SF UI Display Light"/>
                </a:rPr>
                <a:t>4.8*</a:t>
              </a:r>
              <a:endParaRPr lang="en-US" sz="2500" b="1" spc="-200" dirty="0">
                <a:solidFill>
                  <a:prstClr val="white"/>
                </a:solidFill>
                <a:latin typeface="Calibri" panose="020F0502020204030204" pitchFamily="34" charset="0"/>
                <a:ea typeface="SF UI Display Light"/>
                <a:cs typeface="SF UI Display Light"/>
              </a:endParaRPr>
            </a:p>
          </p:txBody>
        </p:sp>
        <p:sp>
          <p:nvSpPr>
            <p:cNvPr id="12" name="Content Placeholder 2"/>
            <p:cNvSpPr txBox="1">
              <a:spLocks/>
            </p:cNvSpPr>
            <p:nvPr/>
          </p:nvSpPr>
          <p:spPr>
            <a:xfrm>
              <a:off x="9666789" y="2220607"/>
              <a:ext cx="1815319" cy="57843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Rating increase in app store from 1.5*</a:t>
              </a:r>
            </a:p>
          </p:txBody>
        </p:sp>
        <p:sp>
          <p:nvSpPr>
            <p:cNvPr id="13" name="Up Arrow 12"/>
            <p:cNvSpPr/>
            <p:nvPr/>
          </p:nvSpPr>
          <p:spPr>
            <a:xfrm rot="10800000" flipV="1">
              <a:off x="9980330" y="1620112"/>
              <a:ext cx="192039" cy="484368"/>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grpSp>
      <p:sp>
        <p:nvSpPr>
          <p:cNvPr id="14" name="Rectangle 13"/>
          <p:cNvSpPr/>
          <p:nvPr/>
        </p:nvSpPr>
        <p:spPr>
          <a:xfrm>
            <a:off x="406027" y="3111390"/>
            <a:ext cx="3633305" cy="1443979"/>
          </a:xfrm>
          <a:prstGeom prst="rect">
            <a:avLst/>
          </a:prstGeom>
          <a:solidFill>
            <a:srgbClr val="00AD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sp>
        <p:nvSpPr>
          <p:cNvPr id="15" name="Rectangle 14"/>
          <p:cNvSpPr/>
          <p:nvPr/>
        </p:nvSpPr>
        <p:spPr>
          <a:xfrm>
            <a:off x="406027" y="4543795"/>
            <a:ext cx="3633305" cy="1431920"/>
          </a:xfrm>
          <a:prstGeom prst="rect">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sp>
        <p:nvSpPr>
          <p:cNvPr id="16" name="Content Placeholder 2"/>
          <p:cNvSpPr txBox="1">
            <a:spLocks/>
          </p:cNvSpPr>
          <p:nvPr/>
        </p:nvSpPr>
        <p:spPr>
          <a:xfrm>
            <a:off x="1206199" y="4825928"/>
            <a:ext cx="3060467" cy="712612"/>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4165" b="1" spc="-200" dirty="0">
                <a:solidFill>
                  <a:prstClr val="white"/>
                </a:solidFill>
                <a:latin typeface="Calibri" panose="020F0502020204030204" pitchFamily="34" charset="0"/>
                <a:ea typeface="SF UI Display Light"/>
                <a:cs typeface="SF UI Display Light"/>
              </a:rPr>
              <a:t>700,000 + </a:t>
            </a:r>
            <a:endParaRPr lang="en-US" sz="2083" b="1" spc="-200" dirty="0">
              <a:solidFill>
                <a:prstClr val="white"/>
              </a:solidFill>
              <a:latin typeface="Calibri" panose="020F0502020204030204" pitchFamily="34" charset="0"/>
              <a:ea typeface="SF UI Display Light"/>
              <a:cs typeface="SF UI Display Light"/>
            </a:endParaRPr>
          </a:p>
          <a:p>
            <a:pPr defTabSz="457159">
              <a:spcBef>
                <a:spcPts val="0"/>
              </a:spcBef>
              <a:spcAft>
                <a:spcPts val="800"/>
              </a:spcAft>
            </a:pPr>
            <a:endParaRPr lang="en-US" sz="2083" b="1" spc="-200" dirty="0">
              <a:solidFill>
                <a:prstClr val="white"/>
              </a:solidFill>
              <a:latin typeface="Calibri" panose="020F0502020204030204" pitchFamily="34" charset="0"/>
              <a:ea typeface="SF UI Display Light"/>
              <a:cs typeface="SF UI Display Light"/>
            </a:endParaRPr>
          </a:p>
        </p:txBody>
      </p:sp>
      <p:sp>
        <p:nvSpPr>
          <p:cNvPr id="17" name="Content Placeholder 2"/>
          <p:cNvSpPr txBox="1">
            <a:spLocks/>
          </p:cNvSpPr>
          <p:nvPr/>
        </p:nvSpPr>
        <p:spPr>
          <a:xfrm>
            <a:off x="894875" y="5518104"/>
            <a:ext cx="2721185"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Registered users across iOS &amp; Android</a:t>
            </a:r>
          </a:p>
        </p:txBody>
      </p:sp>
      <p:sp>
        <p:nvSpPr>
          <p:cNvPr id="18" name="Up Arrow 17"/>
          <p:cNvSpPr/>
          <p:nvPr/>
        </p:nvSpPr>
        <p:spPr>
          <a:xfrm>
            <a:off x="1027826" y="4950088"/>
            <a:ext cx="170233" cy="504399"/>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sp>
        <p:nvSpPr>
          <p:cNvPr id="23" name="Content Placeholder 2"/>
          <p:cNvSpPr txBox="1">
            <a:spLocks/>
          </p:cNvSpPr>
          <p:nvPr/>
        </p:nvSpPr>
        <p:spPr>
          <a:xfrm>
            <a:off x="913901" y="3537736"/>
            <a:ext cx="3060467" cy="712612"/>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4400" b="1" spc="-200" dirty="0">
                <a:solidFill>
                  <a:prstClr val="white"/>
                </a:solidFill>
                <a:latin typeface="Calibri" panose="020F0502020204030204" pitchFamily="34" charset="0"/>
                <a:ea typeface="SF UI Display Light"/>
                <a:cs typeface="SF UI Display Light"/>
              </a:rPr>
              <a:t>82%</a:t>
            </a:r>
            <a:endParaRPr lang="en-US" b="1" spc="-200" dirty="0">
              <a:solidFill>
                <a:prstClr val="white"/>
              </a:solidFill>
              <a:latin typeface="Calibri" panose="020F0502020204030204" pitchFamily="34" charset="0"/>
              <a:ea typeface="SF UI Display Light"/>
              <a:cs typeface="SF UI Display Light"/>
            </a:endParaRPr>
          </a:p>
          <a:p>
            <a:pPr defTabSz="457159">
              <a:spcBef>
                <a:spcPts val="0"/>
              </a:spcBef>
              <a:spcAft>
                <a:spcPts val="800"/>
              </a:spcAft>
            </a:pPr>
            <a:endParaRPr lang="en-US" b="1" spc="-200" dirty="0">
              <a:solidFill>
                <a:prstClr val="white"/>
              </a:solidFill>
              <a:latin typeface="Calibri" panose="020F0502020204030204" pitchFamily="34" charset="0"/>
              <a:ea typeface="SF UI Display Light"/>
              <a:cs typeface="SF UI Display Light"/>
            </a:endParaRPr>
          </a:p>
        </p:txBody>
      </p:sp>
      <p:sp>
        <p:nvSpPr>
          <p:cNvPr id="24" name="Content Placeholder 2"/>
          <p:cNvSpPr txBox="1">
            <a:spLocks/>
          </p:cNvSpPr>
          <p:nvPr/>
        </p:nvSpPr>
        <p:spPr>
          <a:xfrm>
            <a:off x="2056725" y="3671677"/>
            <a:ext cx="1925380"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Of Registered users have provided a 4*+ rating in the app store</a:t>
            </a:r>
          </a:p>
        </p:txBody>
      </p:sp>
      <p:sp>
        <p:nvSpPr>
          <p:cNvPr id="25" name="Up Arrow 24"/>
          <p:cNvSpPr/>
          <p:nvPr/>
        </p:nvSpPr>
        <p:spPr>
          <a:xfrm>
            <a:off x="705022" y="3660499"/>
            <a:ext cx="170233" cy="504399"/>
          </a:xfrm>
          <a:prstGeom prst="upArrow">
            <a:avLst/>
          </a:prstGeom>
          <a:solidFill>
            <a:schemeClr val="bg1"/>
          </a:solidFill>
          <a:ln w="6350" cap="flat" cmpd="sng" algn="ctr">
            <a:noFill/>
            <a:prstDash val="solid"/>
            <a:miter lim="800000"/>
          </a:ln>
          <a:effectLst/>
        </p:spPr>
        <p:txBody>
          <a:bodyPr rtlCol="0" anchor="ctr"/>
          <a:lstStyle/>
          <a:p>
            <a:pPr algn="ctr" defTabSz="914260">
              <a:defRPr/>
            </a:pPr>
            <a:endParaRPr lang="en-US" sz="2083" kern="0" dirty="0">
              <a:solidFill>
                <a:prstClr val="white"/>
              </a:solidFill>
              <a:latin typeface="Calibri" panose="020F0502020204030204" pitchFamily="34" charset="0"/>
              <a:ea typeface="SF UI Display Light"/>
              <a:cs typeface="SF UI Display Light"/>
            </a:endParaRPr>
          </a:p>
        </p:txBody>
      </p:sp>
      <p:sp>
        <p:nvSpPr>
          <p:cNvPr id="26" name="Rectangle 25"/>
          <p:cNvSpPr/>
          <p:nvPr/>
        </p:nvSpPr>
        <p:spPr>
          <a:xfrm>
            <a:off x="331156" y="774817"/>
            <a:ext cx="3140603" cy="338554"/>
          </a:xfrm>
          <a:prstGeom prst="rect">
            <a:avLst/>
          </a:prstGeom>
        </p:spPr>
        <p:txBody>
          <a:bodyPr wrap="none">
            <a:spAutoFit/>
          </a:bodyPr>
          <a:lstStyle/>
          <a:p>
            <a:r>
              <a:rPr lang="en-US" sz="1600" i="1" dirty="0">
                <a:solidFill>
                  <a:schemeClr val="tx2"/>
                </a:solidFill>
                <a:latin typeface="Calibri" panose="020F0502020204030204" pitchFamily="34" charset="0"/>
              </a:rPr>
              <a:t>A Leading Bank based out of the US</a:t>
            </a:r>
            <a:endParaRPr lang="en-US" sz="16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2006303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905000" y="396257"/>
            <a:ext cx="8424044" cy="376163"/>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30" tIns="45716" rIns="91430" bIns="45716" numCol="1" anchor="t" anchorCtr="0" compatLnSpc="1">
            <a:prstTxWarp prst="textNoShape">
              <a:avLst/>
            </a:prstTxWarp>
          </a:bodyPr>
          <a:lstStyle>
            <a:lvl1pPr algn="l" rtl="0" eaLnBrk="0" fontAlgn="base" hangingPunct="0">
              <a:lnSpc>
                <a:spcPct val="80000"/>
              </a:lnSpc>
              <a:spcBef>
                <a:spcPct val="0"/>
              </a:spcBef>
              <a:spcAft>
                <a:spcPct val="0"/>
              </a:spcAft>
              <a:defRPr sz="3200">
                <a:solidFill>
                  <a:srgbClr val="2D2D2A"/>
                </a:solidFill>
                <a:latin typeface="+mj-lt"/>
                <a:ea typeface="+mj-ea"/>
                <a:cs typeface="+mj-cs"/>
                <a:sym typeface="Gotham Bold" charset="0"/>
              </a:defRPr>
            </a:lvl1pPr>
            <a:lvl2pPr algn="l" rtl="0" eaLnBrk="0" fontAlgn="base" hangingPunct="0">
              <a:lnSpc>
                <a:spcPct val="80000"/>
              </a:lnSpc>
              <a:spcBef>
                <a:spcPct val="0"/>
              </a:spcBef>
              <a:spcAft>
                <a:spcPct val="0"/>
              </a:spcAft>
              <a:defRPr sz="3800">
                <a:solidFill>
                  <a:srgbClr val="2D2D2A"/>
                </a:solidFill>
                <a:latin typeface="Frutiger Next Pro Light" charset="0"/>
                <a:ea typeface="ヒラギノ角ゴ ProN W6" charset="0"/>
                <a:cs typeface="ヒラギノ角ゴ ProN W6" charset="0"/>
                <a:sym typeface="Gotham Bold" charset="0"/>
              </a:defRPr>
            </a:lvl2pPr>
            <a:lvl3pPr algn="l" rtl="0" eaLnBrk="0" fontAlgn="base" hangingPunct="0">
              <a:lnSpc>
                <a:spcPct val="80000"/>
              </a:lnSpc>
              <a:spcBef>
                <a:spcPct val="0"/>
              </a:spcBef>
              <a:spcAft>
                <a:spcPct val="0"/>
              </a:spcAft>
              <a:defRPr sz="3800">
                <a:solidFill>
                  <a:srgbClr val="2D2D2A"/>
                </a:solidFill>
                <a:latin typeface="Frutiger Next Pro Light" charset="0"/>
                <a:ea typeface="ヒラギノ角ゴ ProN W6" charset="0"/>
                <a:cs typeface="ヒラギノ角ゴ ProN W6" charset="0"/>
                <a:sym typeface="Gotham Bold" charset="0"/>
              </a:defRPr>
            </a:lvl3pPr>
            <a:lvl4pPr algn="l" rtl="0" eaLnBrk="0" fontAlgn="base" hangingPunct="0">
              <a:lnSpc>
                <a:spcPct val="80000"/>
              </a:lnSpc>
              <a:spcBef>
                <a:spcPct val="0"/>
              </a:spcBef>
              <a:spcAft>
                <a:spcPct val="0"/>
              </a:spcAft>
              <a:defRPr sz="3800">
                <a:solidFill>
                  <a:srgbClr val="2D2D2A"/>
                </a:solidFill>
                <a:latin typeface="Frutiger Next Pro Light" charset="0"/>
                <a:ea typeface="ヒラギノ角ゴ ProN W6" charset="0"/>
                <a:cs typeface="ヒラギノ角ゴ ProN W6" charset="0"/>
                <a:sym typeface="Gotham Bold" charset="0"/>
              </a:defRPr>
            </a:lvl4pPr>
            <a:lvl5pPr algn="l" rtl="0" eaLnBrk="0" fontAlgn="base" hangingPunct="0">
              <a:lnSpc>
                <a:spcPct val="80000"/>
              </a:lnSpc>
              <a:spcBef>
                <a:spcPct val="0"/>
              </a:spcBef>
              <a:spcAft>
                <a:spcPct val="0"/>
              </a:spcAft>
              <a:defRPr sz="3800">
                <a:solidFill>
                  <a:srgbClr val="2D2D2A"/>
                </a:solidFill>
                <a:latin typeface="Frutiger Next Pro Light" charset="0"/>
                <a:ea typeface="ヒラギノ角ゴ ProN W6" charset="0"/>
                <a:cs typeface="ヒラギノ角ゴ ProN W6" charset="0"/>
                <a:sym typeface="Gotham Bold" charset="0"/>
              </a:defRPr>
            </a:lvl5pPr>
            <a:lvl6pPr marL="321457" algn="l" rtl="0" fontAlgn="base">
              <a:lnSpc>
                <a:spcPct val="80000"/>
              </a:lnSpc>
              <a:spcBef>
                <a:spcPct val="0"/>
              </a:spcBef>
              <a:spcAft>
                <a:spcPct val="0"/>
              </a:spcAft>
              <a:defRPr sz="3800">
                <a:solidFill>
                  <a:srgbClr val="2D2D2A"/>
                </a:solidFill>
                <a:latin typeface="Gotham Bold" charset="0"/>
                <a:ea typeface="ヒラギノ角ゴ ProN W6" charset="0"/>
                <a:cs typeface="ヒラギノ角ゴ ProN W6" charset="0"/>
                <a:sym typeface="Gotham Bold" charset="0"/>
              </a:defRPr>
            </a:lvl6pPr>
            <a:lvl7pPr marL="642915" algn="l" rtl="0" fontAlgn="base">
              <a:lnSpc>
                <a:spcPct val="80000"/>
              </a:lnSpc>
              <a:spcBef>
                <a:spcPct val="0"/>
              </a:spcBef>
              <a:spcAft>
                <a:spcPct val="0"/>
              </a:spcAft>
              <a:defRPr sz="3800">
                <a:solidFill>
                  <a:srgbClr val="2D2D2A"/>
                </a:solidFill>
                <a:latin typeface="Gotham Bold" charset="0"/>
                <a:ea typeface="ヒラギノ角ゴ ProN W6" charset="0"/>
                <a:cs typeface="ヒラギノ角ゴ ProN W6" charset="0"/>
                <a:sym typeface="Gotham Bold" charset="0"/>
              </a:defRPr>
            </a:lvl7pPr>
            <a:lvl8pPr marL="964372" algn="l" rtl="0" fontAlgn="base">
              <a:lnSpc>
                <a:spcPct val="80000"/>
              </a:lnSpc>
              <a:spcBef>
                <a:spcPct val="0"/>
              </a:spcBef>
              <a:spcAft>
                <a:spcPct val="0"/>
              </a:spcAft>
              <a:defRPr sz="3800">
                <a:solidFill>
                  <a:srgbClr val="2D2D2A"/>
                </a:solidFill>
                <a:latin typeface="Gotham Bold" charset="0"/>
                <a:ea typeface="ヒラギノ角ゴ ProN W6" charset="0"/>
                <a:cs typeface="ヒラギノ角ゴ ProN W6" charset="0"/>
                <a:sym typeface="Gotham Bold" charset="0"/>
              </a:defRPr>
            </a:lvl8pPr>
            <a:lvl9pPr marL="1285829" algn="l" rtl="0" fontAlgn="base">
              <a:lnSpc>
                <a:spcPct val="80000"/>
              </a:lnSpc>
              <a:spcBef>
                <a:spcPct val="0"/>
              </a:spcBef>
              <a:spcAft>
                <a:spcPct val="0"/>
              </a:spcAft>
              <a:defRPr sz="3800">
                <a:solidFill>
                  <a:srgbClr val="2D2D2A"/>
                </a:solidFill>
                <a:latin typeface="Gotham Bold" charset="0"/>
                <a:ea typeface="ヒラギノ角ゴ ProN W6" charset="0"/>
                <a:cs typeface="ヒラギノ角ゴ ProN W6" charset="0"/>
                <a:sym typeface="Gotham Bold" charset="0"/>
              </a:defRPr>
            </a:lvl9pPr>
          </a:lstStyle>
          <a:p>
            <a:r>
              <a:rPr lang="en-US" dirty="0" smtClean="0">
                <a:latin typeface="Calibri" panose="020F0502020204030204" pitchFamily="34" charset="0"/>
                <a:ea typeface="ヒラギノ角ゴ ProN W6" charset="0"/>
                <a:cs typeface="Calibri" panose="020F0502020204030204" pitchFamily="34" charset="0"/>
              </a:rPr>
              <a:t>Table of Contents</a:t>
            </a:r>
            <a:endParaRPr lang="en-US" dirty="0">
              <a:latin typeface="Calibri" panose="020F0502020204030204" pitchFamily="34" charset="0"/>
              <a:ea typeface="ヒラギノ角ゴ ProN W6" charset="0"/>
              <a:cs typeface="Calibri" panose="020F0502020204030204" pitchFamily="34" charset="0"/>
            </a:endParaRPr>
          </a:p>
        </p:txBody>
      </p:sp>
      <p:grpSp>
        <p:nvGrpSpPr>
          <p:cNvPr id="7" name="Group 6"/>
          <p:cNvGrpSpPr/>
          <p:nvPr/>
        </p:nvGrpSpPr>
        <p:grpSpPr>
          <a:xfrm>
            <a:off x="1994053" y="1905918"/>
            <a:ext cx="6053880" cy="2489813"/>
            <a:chOff x="1994053" y="1905918"/>
            <a:chExt cx="6053880" cy="2489813"/>
          </a:xfrm>
        </p:grpSpPr>
        <p:grpSp>
          <p:nvGrpSpPr>
            <p:cNvPr id="5" name="Group 4"/>
            <p:cNvGrpSpPr/>
            <p:nvPr/>
          </p:nvGrpSpPr>
          <p:grpSpPr>
            <a:xfrm>
              <a:off x="1994053" y="1905918"/>
              <a:ext cx="495759" cy="2489813"/>
              <a:chOff x="1994053" y="1905918"/>
              <a:chExt cx="495759" cy="2489813"/>
            </a:xfrm>
          </p:grpSpPr>
          <p:sp>
            <p:nvSpPr>
              <p:cNvPr id="3" name="Rectangle 2"/>
              <p:cNvSpPr/>
              <p:nvPr/>
            </p:nvSpPr>
            <p:spPr>
              <a:xfrm>
                <a:off x="1994053" y="1905918"/>
                <a:ext cx="440675" cy="44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75000"/>
                        <a:lumOff val="25000"/>
                      </a:schemeClr>
                    </a:solidFill>
                  </a:rPr>
                  <a:t>1</a:t>
                </a:r>
                <a:endParaRPr lang="en-US" sz="2000" b="1" dirty="0">
                  <a:solidFill>
                    <a:schemeClr val="tx2">
                      <a:lumMod val="75000"/>
                      <a:lumOff val="25000"/>
                    </a:schemeClr>
                  </a:solidFill>
                </a:endParaRPr>
              </a:p>
            </p:txBody>
          </p:sp>
          <p:sp>
            <p:nvSpPr>
              <p:cNvPr id="37" name="Rectangle 36"/>
              <p:cNvSpPr/>
              <p:nvPr/>
            </p:nvSpPr>
            <p:spPr>
              <a:xfrm>
                <a:off x="1994053" y="2588964"/>
                <a:ext cx="440675" cy="44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75000"/>
                        <a:lumOff val="25000"/>
                      </a:schemeClr>
                    </a:solidFill>
                  </a:rPr>
                  <a:t>2</a:t>
                </a:r>
                <a:endParaRPr lang="en-US" sz="2000" b="1" dirty="0">
                  <a:solidFill>
                    <a:schemeClr val="tx2">
                      <a:lumMod val="75000"/>
                      <a:lumOff val="25000"/>
                    </a:schemeClr>
                  </a:solidFill>
                </a:endParaRPr>
              </a:p>
            </p:txBody>
          </p:sp>
          <p:sp>
            <p:nvSpPr>
              <p:cNvPr id="38" name="Rectangle 37"/>
              <p:cNvSpPr/>
              <p:nvPr/>
            </p:nvSpPr>
            <p:spPr>
              <a:xfrm>
                <a:off x="1994053" y="3272010"/>
                <a:ext cx="440675" cy="44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75000"/>
                        <a:lumOff val="25000"/>
                      </a:schemeClr>
                    </a:solidFill>
                  </a:rPr>
                  <a:t>3</a:t>
                </a:r>
                <a:endParaRPr lang="en-US" sz="2000" b="1" dirty="0">
                  <a:solidFill>
                    <a:schemeClr val="tx2">
                      <a:lumMod val="75000"/>
                      <a:lumOff val="25000"/>
                    </a:schemeClr>
                  </a:solidFill>
                </a:endParaRPr>
              </a:p>
            </p:txBody>
          </p:sp>
          <p:sp>
            <p:nvSpPr>
              <p:cNvPr id="39" name="Rectangle 38"/>
              <p:cNvSpPr/>
              <p:nvPr/>
            </p:nvSpPr>
            <p:spPr>
              <a:xfrm>
                <a:off x="1994053" y="3955056"/>
                <a:ext cx="440675" cy="440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lumMod val="75000"/>
                        <a:lumOff val="25000"/>
                      </a:schemeClr>
                    </a:solidFill>
                  </a:rPr>
                  <a:t>4</a:t>
                </a:r>
                <a:endParaRPr lang="en-US" sz="2000" b="1" dirty="0">
                  <a:solidFill>
                    <a:schemeClr val="tx2">
                      <a:lumMod val="75000"/>
                      <a:lumOff val="25000"/>
                    </a:schemeClr>
                  </a:solidFill>
                </a:endParaRPr>
              </a:p>
            </p:txBody>
          </p:sp>
          <p:grpSp>
            <p:nvGrpSpPr>
              <p:cNvPr id="48" name="Group 47"/>
              <p:cNvGrpSpPr/>
              <p:nvPr/>
            </p:nvGrpSpPr>
            <p:grpSpPr>
              <a:xfrm>
                <a:off x="2434728" y="1905918"/>
                <a:ext cx="55084" cy="2489813"/>
                <a:chOff x="1994053" y="1630496"/>
                <a:chExt cx="440675" cy="2489813"/>
              </a:xfrm>
              <a:solidFill>
                <a:schemeClr val="accent2">
                  <a:lumMod val="75000"/>
                  <a:lumOff val="25000"/>
                </a:schemeClr>
              </a:solidFill>
            </p:grpSpPr>
            <p:sp>
              <p:nvSpPr>
                <p:cNvPr id="72" name="Rectangle 71"/>
                <p:cNvSpPr/>
                <p:nvPr/>
              </p:nvSpPr>
              <p:spPr>
                <a:xfrm>
                  <a:off x="1994053" y="1630496"/>
                  <a:ext cx="440675" cy="44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994053" y="2313542"/>
                  <a:ext cx="440675" cy="440675"/>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994053" y="2996588"/>
                  <a:ext cx="440675" cy="440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994053" y="3679634"/>
                  <a:ext cx="440675" cy="440675"/>
                </a:xfrm>
                <a:prstGeom prst="rect">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8" name="Rectangle 77"/>
            <p:cNvSpPr/>
            <p:nvPr/>
          </p:nvSpPr>
          <p:spPr>
            <a:xfrm>
              <a:off x="2580459" y="2655519"/>
              <a:ext cx="5467474" cy="307777"/>
            </a:xfrm>
            <a:prstGeom prst="rect">
              <a:avLst/>
            </a:prstGeom>
          </p:spPr>
          <p:txBody>
            <a:bodyPr wrap="square">
              <a:spAutoFit/>
            </a:bodyPr>
            <a:lstStyle/>
            <a:p>
              <a:pPr marL="0" lvl="2" indent="-257133" defTabSz="457189">
                <a:spcBef>
                  <a:spcPct val="20000"/>
                </a:spcBef>
                <a:buClr>
                  <a:sysClr val="windowText" lastClr="000000"/>
                </a:buClr>
              </a:pPr>
              <a:r>
                <a:rPr lang="en-US" sz="1400" b="1" dirty="0">
                  <a:solidFill>
                    <a:schemeClr val="tx2">
                      <a:lumMod val="75000"/>
                      <a:lumOff val="25000"/>
                    </a:schemeClr>
                  </a:solidFill>
                  <a:latin typeface="Calibri" panose="020F0502020204030204" pitchFamily="34" charset="0"/>
                  <a:cs typeface="Calibri" panose="020F0502020204030204" pitchFamily="34" charset="0"/>
                </a:rPr>
                <a:t>OUR UNDERSTANDING OF </a:t>
              </a:r>
              <a:r>
                <a:rPr lang="en-US" sz="1400" b="1" dirty="0" smtClean="0">
                  <a:solidFill>
                    <a:schemeClr val="tx2">
                      <a:lumMod val="75000"/>
                      <a:lumOff val="25000"/>
                    </a:schemeClr>
                  </a:solidFill>
                  <a:latin typeface="Calibri" panose="020F0502020204030204" pitchFamily="34" charset="0"/>
                  <a:cs typeface="Calibri" panose="020F0502020204030204" pitchFamily="34" charset="0"/>
                </a:rPr>
                <a:t>SCOPE, SOLUTION</a:t>
              </a:r>
              <a:endParaRPr lang="en-US" sz="1400" b="1"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79" name="Rectangle 78"/>
            <p:cNvSpPr/>
            <p:nvPr/>
          </p:nvSpPr>
          <p:spPr>
            <a:xfrm>
              <a:off x="2580459" y="3336202"/>
              <a:ext cx="5467474" cy="307777"/>
            </a:xfrm>
            <a:prstGeom prst="rect">
              <a:avLst/>
            </a:prstGeom>
          </p:spPr>
          <p:txBody>
            <a:bodyPr wrap="square">
              <a:spAutoFit/>
            </a:bodyPr>
            <a:lstStyle/>
            <a:p>
              <a:pPr marL="0" lvl="2" indent="-257133" defTabSz="457189">
                <a:spcBef>
                  <a:spcPct val="20000"/>
                </a:spcBef>
                <a:buClr>
                  <a:sysClr val="windowText" lastClr="000000"/>
                </a:buClr>
              </a:pPr>
              <a:r>
                <a:rPr lang="en-US" sz="1400" b="1" dirty="0" smtClean="0">
                  <a:solidFill>
                    <a:schemeClr val="tx2">
                      <a:lumMod val="75000"/>
                      <a:lumOff val="25000"/>
                    </a:schemeClr>
                  </a:solidFill>
                  <a:latin typeface="Calibri" panose="020F0502020204030204" pitchFamily="34" charset="0"/>
                  <a:cs typeface="Calibri" panose="020F0502020204030204" pitchFamily="34" charset="0"/>
                </a:rPr>
                <a:t>IMPLEMENTATION APPROACH, TIMELINES</a:t>
              </a:r>
              <a:endParaRPr lang="en-US" sz="1400" b="1"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82" name="Rectangle 81"/>
            <p:cNvSpPr/>
            <p:nvPr/>
          </p:nvSpPr>
          <p:spPr>
            <a:xfrm>
              <a:off x="2580459" y="1961003"/>
              <a:ext cx="3618592" cy="307777"/>
            </a:xfrm>
            <a:prstGeom prst="rect">
              <a:avLst/>
            </a:prstGeom>
          </p:spPr>
          <p:txBody>
            <a:bodyPr wrap="square">
              <a:spAutoFit/>
            </a:bodyPr>
            <a:lstStyle/>
            <a:p>
              <a:pPr marL="0" lvl="2" indent="-257133" defTabSz="457189">
                <a:spcBef>
                  <a:spcPct val="20000"/>
                </a:spcBef>
                <a:buClr>
                  <a:sysClr val="windowText" lastClr="000000"/>
                </a:buClr>
                <a:defRPr/>
              </a:pPr>
              <a:r>
                <a:rPr lang="en-US" sz="1400" b="1" dirty="0">
                  <a:solidFill>
                    <a:schemeClr val="tx2">
                      <a:lumMod val="75000"/>
                      <a:lumOff val="25000"/>
                    </a:schemeClr>
                  </a:solidFill>
                  <a:latin typeface="Calibri" panose="020F0502020204030204" pitchFamily="34" charset="0"/>
                  <a:cs typeface="Calibri" panose="020F0502020204030204" pitchFamily="34" charset="0"/>
                </a:rPr>
                <a:t>EXECUTIVE </a:t>
              </a:r>
              <a:r>
                <a:rPr lang="en-US" sz="1400" b="1" dirty="0" smtClean="0">
                  <a:solidFill>
                    <a:schemeClr val="tx2">
                      <a:lumMod val="75000"/>
                      <a:lumOff val="25000"/>
                    </a:schemeClr>
                  </a:solidFill>
                  <a:latin typeface="Calibri" panose="020F0502020204030204" pitchFamily="34" charset="0"/>
                  <a:cs typeface="Calibri" panose="020F0502020204030204" pitchFamily="34" charset="0"/>
                </a:rPr>
                <a:t>SUMMARY, VALUE PROPOSITION</a:t>
              </a:r>
              <a:endParaRPr lang="en-US" sz="1400" b="1" dirty="0">
                <a:solidFill>
                  <a:schemeClr val="tx2">
                    <a:lumMod val="75000"/>
                    <a:lumOff val="25000"/>
                  </a:schemeClr>
                </a:solidFill>
                <a:latin typeface="Calibri" panose="020F0502020204030204" pitchFamily="34" charset="0"/>
                <a:cs typeface="Calibri" panose="020F0502020204030204" pitchFamily="34" charset="0"/>
              </a:endParaRPr>
            </a:p>
          </p:txBody>
        </p:sp>
        <p:sp>
          <p:nvSpPr>
            <p:cNvPr id="83" name="Rectangle 82"/>
            <p:cNvSpPr/>
            <p:nvPr/>
          </p:nvSpPr>
          <p:spPr>
            <a:xfrm>
              <a:off x="2580459" y="3999054"/>
              <a:ext cx="5467474" cy="307777"/>
            </a:xfrm>
            <a:prstGeom prst="rect">
              <a:avLst/>
            </a:prstGeom>
          </p:spPr>
          <p:txBody>
            <a:bodyPr wrap="square">
              <a:spAutoFit/>
            </a:bodyPr>
            <a:lstStyle/>
            <a:p>
              <a:pPr marL="0" lvl="2" indent="-257133" defTabSz="457189">
                <a:spcBef>
                  <a:spcPct val="20000"/>
                </a:spcBef>
                <a:buClr>
                  <a:sysClr val="windowText" lastClr="000000"/>
                </a:buClr>
              </a:pPr>
              <a:r>
                <a:rPr lang="en-US" sz="1400" b="1" dirty="0" smtClean="0">
                  <a:solidFill>
                    <a:schemeClr val="tx2">
                      <a:lumMod val="75000"/>
                      <a:lumOff val="25000"/>
                    </a:schemeClr>
                  </a:solidFill>
                  <a:latin typeface="Calibri" panose="020F0502020204030204" pitchFamily="34" charset="0"/>
                  <a:cs typeface="Calibri" panose="020F0502020204030204" pitchFamily="34" charset="0"/>
                </a:rPr>
                <a:t>OUR CAPABILITIES &amp; EXPERIENCE</a:t>
              </a:r>
              <a:endParaRPr lang="en-US" sz="1400" b="1" dirty="0">
                <a:solidFill>
                  <a:schemeClr val="tx2">
                    <a:lumMod val="75000"/>
                    <a:lumOff val="25000"/>
                  </a:schemeClr>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227701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07" y="871727"/>
            <a:ext cx="5322269" cy="4974767"/>
          </a:xfrm>
          <a:prstGeom prst="rect">
            <a:avLst/>
          </a:prstGeom>
        </p:spPr>
      </p:pic>
      <p:sp>
        <p:nvSpPr>
          <p:cNvPr id="2" name="Title 1"/>
          <p:cNvSpPr>
            <a:spLocks noGrp="1"/>
          </p:cNvSpPr>
          <p:nvPr>
            <p:ph type="title"/>
          </p:nvPr>
        </p:nvSpPr>
        <p:spPr/>
        <p:txBody>
          <a:bodyPr/>
          <a:lstStyle/>
          <a:p>
            <a:r>
              <a:rPr lang="en-US" smtClean="0"/>
              <a:t>Shaping future of flagship cash back rewards program</a:t>
            </a:r>
            <a:endParaRPr lang="en-US" dirty="0"/>
          </a:p>
        </p:txBody>
      </p:sp>
      <p:sp>
        <p:nvSpPr>
          <p:cNvPr id="3" name="Content Placeholder 2"/>
          <p:cNvSpPr txBox="1">
            <a:spLocks/>
          </p:cNvSpPr>
          <p:nvPr/>
        </p:nvSpPr>
        <p:spPr>
          <a:xfrm>
            <a:off x="816278" y="5515651"/>
            <a:ext cx="2721185"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1249" spc="-40" dirty="0">
                <a:solidFill>
                  <a:prstClr val="white"/>
                </a:solidFill>
                <a:latin typeface="Calibri" panose="020F0502020204030204" pitchFamily="34" charset="0"/>
                <a:ea typeface="SF UI Display Light"/>
                <a:cs typeface="SF UI Display Light"/>
              </a:rPr>
              <a:t>Downloads</a:t>
            </a:r>
          </a:p>
        </p:txBody>
      </p:sp>
      <p:sp>
        <p:nvSpPr>
          <p:cNvPr id="4" name="Content Placeholder 4"/>
          <p:cNvSpPr txBox="1">
            <a:spLocks/>
          </p:cNvSpPr>
          <p:nvPr/>
        </p:nvSpPr>
        <p:spPr>
          <a:xfrm>
            <a:off x="4397018" y="894385"/>
            <a:ext cx="2310621" cy="2814104"/>
          </a:xfrm>
          <a:prstGeom prst="rect">
            <a:avLst/>
          </a:prstGeom>
        </p:spPr>
        <p:txBody>
          <a:bodyPr lIns="117025" tIns="58513" rIns="117025" bIns="58513">
            <a:noAutofit/>
          </a:bodyPr>
          <a:lstStyle>
            <a:lvl1pPr marL="342834" indent="-342834" algn="l" defTabSz="457113" rtl="0" eaLnBrk="1" latinLnBrk="0" hangingPunct="1">
              <a:spcBef>
                <a:spcPct val="20000"/>
              </a:spcBef>
              <a:buFont typeface="Arial"/>
              <a:buChar char="•"/>
              <a:defRPr sz="1700" kern="1200" baseline="0">
                <a:solidFill>
                  <a:schemeClr val="tx1"/>
                </a:solidFill>
                <a:latin typeface="Helvetica Neue"/>
                <a:ea typeface="+mn-ea"/>
                <a:cs typeface="Helvetica Neue"/>
              </a:defRPr>
            </a:lvl1pPr>
            <a:lvl2pPr marL="742807" indent="-285696" algn="l" defTabSz="457113" rtl="0" eaLnBrk="1" latinLnBrk="0" hangingPunct="1">
              <a:spcBef>
                <a:spcPct val="20000"/>
              </a:spcBef>
              <a:buFont typeface="Arial"/>
              <a:buChar char="–"/>
              <a:defRPr sz="1600" strike="noStrike" kern="1200" cap="none" normalizeH="0" baseline="0">
                <a:solidFill>
                  <a:schemeClr val="tx1"/>
                </a:solidFill>
                <a:latin typeface="Helvetica Neue"/>
                <a:ea typeface="+mn-ea"/>
                <a:cs typeface="Helvetica Neue"/>
              </a:defRPr>
            </a:lvl2pPr>
            <a:lvl3pPr marL="1142781" indent="-228556" algn="l" defTabSz="457113" rtl="0" eaLnBrk="1" latinLnBrk="0" hangingPunct="1">
              <a:spcBef>
                <a:spcPct val="20000"/>
              </a:spcBef>
              <a:buFont typeface="Arial"/>
              <a:buChar char="•"/>
              <a:defRPr sz="1200" kern="1200">
                <a:solidFill>
                  <a:schemeClr val="tx1"/>
                </a:solidFill>
                <a:latin typeface="Helvetica Neue"/>
                <a:ea typeface="+mn-ea"/>
                <a:cs typeface="Helvetica Neue"/>
              </a:defRPr>
            </a:lvl3pPr>
            <a:lvl4pPr marL="1599893" indent="-228556" algn="l" defTabSz="457113" rtl="0" eaLnBrk="1" latinLnBrk="0" hangingPunct="1">
              <a:spcBef>
                <a:spcPct val="20000"/>
              </a:spcBef>
              <a:buFont typeface="Arial"/>
              <a:buChar char="–"/>
              <a:defRPr sz="1100" kern="1200">
                <a:solidFill>
                  <a:schemeClr val="tx1"/>
                </a:solidFill>
                <a:latin typeface="+mn-lt"/>
                <a:ea typeface="+mn-ea"/>
                <a:cs typeface="Helvetica Neue"/>
              </a:defRPr>
            </a:lvl4pPr>
            <a:lvl5pPr marL="2057004" indent="-228556" algn="l" defTabSz="457113" rtl="0" eaLnBrk="1" latinLnBrk="0" hangingPunct="1">
              <a:spcBef>
                <a:spcPct val="20000"/>
              </a:spcBef>
              <a:buFont typeface="Arial"/>
              <a:buChar char="»"/>
              <a:defRPr sz="900" kern="1200">
                <a:solidFill>
                  <a:schemeClr val="tx1"/>
                </a:solidFill>
                <a:latin typeface=""/>
                <a:ea typeface="+mn-ea"/>
                <a:cs typeface="Helvetica Neue"/>
              </a:defRPr>
            </a:lvl5pPr>
            <a:lvl6pPr marL="2514117" indent="-228556" algn="l" defTabSz="457113" rtl="0" eaLnBrk="1" latinLnBrk="0" hangingPunct="1">
              <a:spcBef>
                <a:spcPct val="20000"/>
              </a:spcBef>
              <a:buFont typeface="Arial"/>
              <a:buChar char="•"/>
              <a:defRPr sz="2000" kern="1200">
                <a:solidFill>
                  <a:schemeClr val="tx1"/>
                </a:solidFill>
                <a:latin typeface="+mn-lt"/>
                <a:ea typeface="+mn-ea"/>
                <a:cs typeface="+mn-cs"/>
              </a:defRPr>
            </a:lvl6pPr>
            <a:lvl7pPr marL="2971230" indent="-228556" algn="l" defTabSz="457113" rtl="0" eaLnBrk="1" latinLnBrk="0" hangingPunct="1">
              <a:spcBef>
                <a:spcPct val="20000"/>
              </a:spcBef>
              <a:buFont typeface="Arial"/>
              <a:buChar char="•"/>
              <a:defRPr sz="2000" kern="1200">
                <a:solidFill>
                  <a:schemeClr val="tx1"/>
                </a:solidFill>
                <a:latin typeface="+mn-lt"/>
                <a:ea typeface="+mn-ea"/>
                <a:cs typeface="+mn-cs"/>
              </a:defRPr>
            </a:lvl7pPr>
            <a:lvl8pPr marL="3428342" indent="-228556" algn="l" defTabSz="457113" rtl="0" eaLnBrk="1" latinLnBrk="0" hangingPunct="1">
              <a:spcBef>
                <a:spcPct val="20000"/>
              </a:spcBef>
              <a:buFont typeface="Arial"/>
              <a:buChar char="•"/>
              <a:defRPr sz="2000" kern="1200">
                <a:solidFill>
                  <a:schemeClr val="tx1"/>
                </a:solidFill>
                <a:latin typeface="+mn-lt"/>
                <a:ea typeface="+mn-ea"/>
                <a:cs typeface="+mn-cs"/>
              </a:defRPr>
            </a:lvl8pPr>
            <a:lvl9pPr marL="3885454" indent="-228556" algn="l" defTabSz="457113"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071" fontAlgn="ctr">
              <a:spcBef>
                <a:spcPts val="768"/>
              </a:spcBef>
              <a:buNone/>
            </a:pPr>
            <a:r>
              <a:rPr lang="en-US" sz="1459" dirty="0">
                <a:solidFill>
                  <a:prstClr val="white">
                    <a:lumMod val="50000"/>
                  </a:prstClr>
                </a:solidFill>
                <a:latin typeface="Calibri" panose="020F0502020204030204" pitchFamily="34" charset="0"/>
                <a:cs typeface="Helvetica" panose="020B0604020202020204" pitchFamily="34" charset="0"/>
                <a:sym typeface="Helvetica Light"/>
              </a:rPr>
              <a:t>The customer partnered with us to help shape the future of their flagship 5% cash back rewards program. </a:t>
            </a:r>
          </a:p>
          <a:p>
            <a:pPr marL="0" indent="0" defTabSz="457071" fontAlgn="ctr">
              <a:spcBef>
                <a:spcPts val="768"/>
              </a:spcBef>
              <a:buNone/>
            </a:pPr>
            <a:r>
              <a:rPr lang="en-US" sz="1459" dirty="0">
                <a:solidFill>
                  <a:prstClr val="white">
                    <a:lumMod val="50000"/>
                  </a:prstClr>
                </a:solidFill>
                <a:latin typeface="Calibri" panose="020F0502020204030204" pitchFamily="34" charset="0"/>
                <a:cs typeface="Helvetica" panose="020B0604020202020204" pitchFamily="34" charset="0"/>
                <a:sym typeface="Helvetica Light"/>
              </a:rPr>
              <a:t>We crafted a strategic vision and a suite of concepts that inspired change and broader innovation by testing the boundaries of the customer’s business model, customer experience strategy, and technical infrastructure. We took the customer on a journey way outside of the box and delivered something truly unexpected and aspirational</a:t>
            </a:r>
          </a:p>
        </p:txBody>
      </p:sp>
      <p:sp>
        <p:nvSpPr>
          <p:cNvPr id="5" name="Rectangle 4"/>
          <p:cNvSpPr/>
          <p:nvPr/>
        </p:nvSpPr>
        <p:spPr>
          <a:xfrm>
            <a:off x="2221656" y="1310564"/>
            <a:ext cx="1823805" cy="1799869"/>
          </a:xfrm>
          <a:prstGeom prst="rect">
            <a:avLst/>
          </a:prstGeom>
          <a:gradFill>
            <a:gsLst>
              <a:gs pos="99099">
                <a:schemeClr val="bg2">
                  <a:lumMod val="95000"/>
                </a:schemeClr>
              </a:gs>
              <a:gs pos="0">
                <a:schemeClr val="bg1">
                  <a:lumMod val="95000"/>
                </a:schemeClr>
              </a:gs>
              <a:gs pos="54000">
                <a:schemeClr val="bg2"/>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r>
              <a:rPr lang="en-US" sz="1459" b="1" dirty="0">
                <a:solidFill>
                  <a:prstClr val="black"/>
                </a:solidFill>
                <a:latin typeface="Calibri" panose="020F0502020204030204" pitchFamily="34" charset="0"/>
                <a:cs typeface="Helvetica" panose="020B0604020202020204" pitchFamily="34" charset="0"/>
              </a:rPr>
              <a:t>Research  </a:t>
            </a:r>
          </a:p>
          <a:p>
            <a:pPr algn="ctr" defTabSz="914318"/>
            <a:r>
              <a:rPr lang="en-US" sz="1459" b="1" dirty="0">
                <a:solidFill>
                  <a:prstClr val="black"/>
                </a:solidFill>
                <a:latin typeface="Calibri" panose="020F0502020204030204" pitchFamily="34" charset="0"/>
                <a:cs typeface="Helvetica" panose="020B0604020202020204" pitchFamily="34" charset="0"/>
              </a:rPr>
              <a:t>Insight  </a:t>
            </a:r>
          </a:p>
          <a:p>
            <a:pPr algn="ctr" defTabSz="914318"/>
            <a:r>
              <a:rPr lang="en-US" sz="1459" b="1" dirty="0">
                <a:solidFill>
                  <a:prstClr val="black"/>
                </a:solidFill>
                <a:latin typeface="Calibri" panose="020F0502020204030204" pitchFamily="34" charset="0"/>
                <a:cs typeface="Helvetica" panose="020B0604020202020204" pitchFamily="34" charset="0"/>
              </a:rPr>
              <a:t>Vision  </a:t>
            </a:r>
          </a:p>
          <a:p>
            <a:pPr algn="ctr" defTabSz="914318"/>
            <a:r>
              <a:rPr lang="en-US" sz="1459" b="1" dirty="0">
                <a:solidFill>
                  <a:prstClr val="black"/>
                </a:solidFill>
                <a:latin typeface="Calibri" panose="020F0502020204030204" pitchFamily="34" charset="0"/>
                <a:cs typeface="Helvetica" panose="020B0604020202020204" pitchFamily="34" charset="0"/>
              </a:rPr>
              <a:t>Concept  </a:t>
            </a:r>
          </a:p>
          <a:p>
            <a:pPr algn="ctr" defTabSz="914318"/>
            <a:r>
              <a:rPr lang="en-US" sz="1459" b="1" dirty="0">
                <a:solidFill>
                  <a:prstClr val="black"/>
                </a:solidFill>
                <a:latin typeface="Calibri" panose="020F0502020204030204" pitchFamily="34" charset="0"/>
                <a:cs typeface="Helvetica" panose="020B0604020202020204" pitchFamily="34" charset="0"/>
              </a:rPr>
              <a:t>Build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022301">
            <a:off x="3659627" y="1919254"/>
            <a:ext cx="651736" cy="502440"/>
          </a:xfrm>
          <a:prstGeom prst="rect">
            <a:avLst/>
          </a:prstGeom>
        </p:spPr>
      </p:pic>
      <p:cxnSp>
        <p:nvCxnSpPr>
          <p:cNvPr id="8" name="Straight Connector 7"/>
          <p:cNvCxnSpPr/>
          <p:nvPr/>
        </p:nvCxnSpPr>
        <p:spPr>
          <a:xfrm>
            <a:off x="4356786" y="985531"/>
            <a:ext cx="0" cy="4934903"/>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06027" y="1308237"/>
            <a:ext cx="1815627" cy="1815627"/>
          </a:xfrm>
          <a:prstGeom prst="rect">
            <a:avLst/>
          </a:prstGeom>
          <a:solidFill>
            <a:srgbClr val="00A7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r>
              <a:rPr lang="en-US" sz="2000" b="1" dirty="0" smtClean="0">
                <a:solidFill>
                  <a:schemeClr val="bg2"/>
                </a:solidFill>
                <a:latin typeface="Calibri" panose="020F0502020204030204" pitchFamily="34" charset="0"/>
                <a:ea typeface="Helvetica Neue Light"/>
                <a:cs typeface="Calibri" panose="020F0502020204030204" pitchFamily="34" charset="0"/>
                <a:sym typeface="Helvetica Light"/>
              </a:rPr>
              <a:t>“Zero </a:t>
            </a:r>
            <a:r>
              <a:rPr lang="en-US" sz="2000" b="1" dirty="0">
                <a:solidFill>
                  <a:schemeClr val="bg2"/>
                </a:solidFill>
                <a:latin typeface="Calibri" panose="020F0502020204030204" pitchFamily="34" charset="0"/>
                <a:ea typeface="Helvetica Neue Light"/>
                <a:cs typeface="Calibri" panose="020F0502020204030204" pitchFamily="34" charset="0"/>
                <a:sym typeface="Helvetica Light"/>
              </a:rPr>
              <a:t>click</a:t>
            </a:r>
            <a:r>
              <a:rPr lang="en-US" sz="2000" b="1" dirty="0" smtClean="0">
                <a:solidFill>
                  <a:schemeClr val="bg2"/>
                </a:solidFill>
                <a:latin typeface="Calibri" panose="020F0502020204030204" pitchFamily="34" charset="0"/>
                <a:ea typeface="Helvetica Neue Light"/>
                <a:cs typeface="Calibri" panose="020F0502020204030204" pitchFamily="34" charset="0"/>
                <a:sym typeface="Helvetica Light"/>
              </a:rPr>
              <a:t>”</a:t>
            </a:r>
          </a:p>
          <a:p>
            <a:pPr algn="ctr" defTabSz="914318"/>
            <a:r>
              <a:rPr lang="en-US" sz="1200" b="1" dirty="0">
                <a:solidFill>
                  <a:schemeClr val="bg2"/>
                </a:solidFill>
                <a:latin typeface="Calibri" panose="020F0502020204030204" pitchFamily="34" charset="0"/>
                <a:ea typeface="Helvetica Neue Light"/>
                <a:cs typeface="Calibri" panose="020F0502020204030204" pitchFamily="34" charset="0"/>
                <a:sym typeface="Helvetica Light"/>
              </a:rPr>
              <a:t>the first rewards app to inspire the customer to push the </a:t>
            </a:r>
            <a:r>
              <a:rPr lang="en-US" sz="1200" b="1" dirty="0" smtClean="0">
                <a:solidFill>
                  <a:schemeClr val="bg2"/>
                </a:solidFill>
                <a:latin typeface="Calibri" panose="020F0502020204030204" pitchFamily="34" charset="0"/>
                <a:ea typeface="Helvetica Neue Light"/>
                <a:cs typeface="Calibri" panose="020F0502020204030204" pitchFamily="34" charset="0"/>
                <a:sym typeface="Helvetica Light"/>
              </a:rPr>
              <a:t>boundaries</a:t>
            </a:r>
            <a:endParaRPr lang="en-US" sz="1200" b="1" dirty="0">
              <a:solidFill>
                <a:schemeClr val="bg2"/>
              </a:solidFill>
              <a:latin typeface="Calibri" panose="020F0502020204030204" pitchFamily="34" charset="0"/>
              <a:ea typeface="Helvetica Neue Light"/>
              <a:cs typeface="Calibri" panose="020F0502020204030204" pitchFamily="34" charset="0"/>
            </a:endParaRPr>
          </a:p>
        </p:txBody>
      </p:sp>
      <p:sp>
        <p:nvSpPr>
          <p:cNvPr id="14" name="Rectangle 13"/>
          <p:cNvSpPr/>
          <p:nvPr/>
        </p:nvSpPr>
        <p:spPr>
          <a:xfrm>
            <a:off x="406027" y="3111390"/>
            <a:ext cx="3633305" cy="1443979"/>
          </a:xfrm>
          <a:prstGeom prst="rect">
            <a:avLst/>
          </a:prstGeom>
          <a:solidFill>
            <a:srgbClr val="00AD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sp>
        <p:nvSpPr>
          <p:cNvPr id="15" name="Rectangle 14"/>
          <p:cNvSpPr/>
          <p:nvPr/>
        </p:nvSpPr>
        <p:spPr>
          <a:xfrm>
            <a:off x="406027" y="4543795"/>
            <a:ext cx="3633305" cy="1431920"/>
          </a:xfrm>
          <a:prstGeom prst="rect">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18"/>
            <a:endParaRPr lang="en-US" sz="1875">
              <a:solidFill>
                <a:prstClr val="white"/>
              </a:solidFill>
              <a:latin typeface="Calibri" panose="020F0502020204030204" pitchFamily="34" charset="0"/>
            </a:endParaRPr>
          </a:p>
        </p:txBody>
      </p:sp>
      <p:sp>
        <p:nvSpPr>
          <p:cNvPr id="16" name="Content Placeholder 2"/>
          <p:cNvSpPr txBox="1">
            <a:spLocks/>
          </p:cNvSpPr>
          <p:nvPr/>
        </p:nvSpPr>
        <p:spPr>
          <a:xfrm>
            <a:off x="417481" y="4676694"/>
            <a:ext cx="3470714" cy="712612"/>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85568">
              <a:spcBef>
                <a:spcPts val="0"/>
              </a:spcBef>
              <a:defRPr/>
            </a:pPr>
            <a:r>
              <a:rPr lang="en-US" sz="1400" b="1" dirty="0" smtClean="0">
                <a:solidFill>
                  <a:schemeClr val="bg2"/>
                </a:solidFill>
                <a:latin typeface="Calibri" panose="020F0502020204030204" pitchFamily="34" charset="0"/>
                <a:ea typeface="Helvetica Neue Light"/>
                <a:cs typeface="Calibri" panose="020F0502020204030204" pitchFamily="34" charset="0"/>
                <a:sym typeface="Helvetica Light"/>
              </a:rPr>
              <a:t>New </a:t>
            </a:r>
            <a:r>
              <a:rPr lang="en-US" sz="1400" b="1" dirty="0">
                <a:solidFill>
                  <a:schemeClr val="bg2"/>
                </a:solidFill>
                <a:latin typeface="Calibri" panose="020F0502020204030204" pitchFamily="34" charset="0"/>
                <a:ea typeface="Helvetica Neue Light"/>
                <a:cs typeface="Calibri" panose="020F0502020204030204" pitchFamily="34" charset="0"/>
                <a:sym typeface="Helvetica Light"/>
              </a:rPr>
              <a:t>possibilities to inspire their social platform strategy through</a:t>
            </a:r>
            <a:r>
              <a:rPr lang="en-US" sz="1800" b="1" dirty="0">
                <a:solidFill>
                  <a:prstClr val="black"/>
                </a:solidFill>
                <a:latin typeface="Calibri" panose="020F0502020204030204" pitchFamily="34" charset="0"/>
                <a:ea typeface="Helvetica Neue Light"/>
                <a:cs typeface="Calibri" panose="020F0502020204030204" pitchFamily="34" charset="0"/>
                <a:sym typeface="Helvetica Light"/>
              </a:rPr>
              <a:t> </a:t>
            </a:r>
            <a:r>
              <a:rPr lang="en-US" sz="1400" b="1" dirty="0" smtClean="0">
                <a:solidFill>
                  <a:schemeClr val="bg2"/>
                </a:solidFill>
                <a:latin typeface="Calibri" panose="020F0502020204030204" pitchFamily="34" charset="0"/>
                <a:ea typeface="Helvetica Neue Light"/>
                <a:cs typeface="Calibri" panose="020F0502020204030204" pitchFamily="34" charset="0"/>
                <a:sym typeface="Helvetica Light"/>
              </a:rPr>
              <a:t>i</a:t>
            </a:r>
            <a:r>
              <a:rPr lang="en-US" sz="1200" b="1" dirty="0" smtClean="0">
                <a:solidFill>
                  <a:schemeClr val="bg2"/>
                </a:solidFill>
                <a:latin typeface="Calibri" panose="020F0502020204030204" pitchFamily="34" charset="0"/>
                <a:ea typeface="Helvetica Neue Light"/>
                <a:cs typeface="Calibri" panose="020F0502020204030204" pitchFamily="34" charset="0"/>
                <a:sym typeface="Helvetica Light"/>
              </a:rPr>
              <a:t>deas </a:t>
            </a:r>
            <a:r>
              <a:rPr lang="en-US" sz="1200" b="1" dirty="0">
                <a:solidFill>
                  <a:schemeClr val="bg2"/>
                </a:solidFill>
                <a:latin typeface="Calibri" panose="020F0502020204030204" pitchFamily="34" charset="0"/>
                <a:ea typeface="Helvetica Neue Light"/>
                <a:cs typeface="Calibri" panose="020F0502020204030204" pitchFamily="34" charset="0"/>
                <a:sym typeface="Helvetica Light"/>
              </a:rPr>
              <a:t>for</a:t>
            </a:r>
            <a:r>
              <a:rPr lang="en-US" sz="1400" b="1" dirty="0">
                <a:solidFill>
                  <a:schemeClr val="bg2"/>
                </a:solidFill>
                <a:latin typeface="Calibri" panose="020F0502020204030204" pitchFamily="34" charset="0"/>
                <a:ea typeface="Helvetica Neue Light"/>
                <a:cs typeface="Calibri" panose="020F0502020204030204" pitchFamily="34" charset="0"/>
                <a:sym typeface="Helvetica Light"/>
              </a:rPr>
              <a:t> </a:t>
            </a:r>
            <a:r>
              <a:rPr lang="en-US" sz="1800" b="1" dirty="0">
                <a:solidFill>
                  <a:schemeClr val="bg2"/>
                </a:solidFill>
                <a:latin typeface="Calibri" panose="020F0502020204030204" pitchFamily="34" charset="0"/>
                <a:ea typeface="Helvetica Neue Light"/>
                <a:cs typeface="Calibri" panose="020F0502020204030204" pitchFamily="34" charset="0"/>
                <a:sym typeface="Helvetica Light"/>
              </a:rPr>
              <a:t>Facebook Messenger, WhatsApp, and Telegram.</a:t>
            </a:r>
            <a:endParaRPr lang="en-US" sz="1050" dirty="0">
              <a:solidFill>
                <a:schemeClr val="bg2"/>
              </a:solidFill>
              <a:latin typeface="Calibri" panose="020F0502020204030204" pitchFamily="34" charset="0"/>
              <a:ea typeface="Helvetica Neue Light"/>
              <a:cs typeface="Calibri" panose="020F0502020204030204" pitchFamily="34" charset="0"/>
              <a:sym typeface="Helvetica Light"/>
            </a:endParaRPr>
          </a:p>
        </p:txBody>
      </p:sp>
      <p:sp>
        <p:nvSpPr>
          <p:cNvPr id="24" name="Content Placeholder 2"/>
          <p:cNvSpPr txBox="1">
            <a:spLocks/>
          </p:cNvSpPr>
          <p:nvPr/>
        </p:nvSpPr>
        <p:spPr>
          <a:xfrm>
            <a:off x="593956" y="3550055"/>
            <a:ext cx="3165827" cy="602479"/>
          </a:xfrm>
          <a:prstGeom prst="rect">
            <a:avLst/>
          </a:prstGeom>
        </p:spPr>
        <p:txBody>
          <a:bodyPr vert="horz" lIns="121901" tIns="60952" rIns="121901" bIns="60952"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59">
              <a:spcBef>
                <a:spcPts val="0"/>
              </a:spcBef>
              <a:spcAft>
                <a:spcPts val="800"/>
              </a:spcAft>
            </a:pPr>
            <a:r>
              <a:rPr lang="en-US" sz="2000" b="1" spc="-40" dirty="0" smtClean="0">
                <a:solidFill>
                  <a:schemeClr val="bg2"/>
                </a:solidFill>
                <a:latin typeface="Calibri" panose="020F0502020204030204" pitchFamily="34" charset="0"/>
                <a:ea typeface="SF UI Display Light"/>
                <a:cs typeface="SF UI Display Light"/>
              </a:rPr>
              <a:t>Location Based Merchant offer</a:t>
            </a:r>
            <a:endParaRPr lang="en-US" sz="2000" b="1" spc="-40" dirty="0">
              <a:solidFill>
                <a:schemeClr val="bg2"/>
              </a:solidFill>
              <a:latin typeface="Calibri" panose="020F0502020204030204" pitchFamily="34" charset="0"/>
              <a:ea typeface="SF UI Display Light"/>
              <a:cs typeface="SF UI Display Light"/>
            </a:endParaRPr>
          </a:p>
        </p:txBody>
      </p:sp>
      <p:sp>
        <p:nvSpPr>
          <p:cNvPr id="26" name="Rectangle 25"/>
          <p:cNvSpPr/>
          <p:nvPr/>
        </p:nvSpPr>
        <p:spPr>
          <a:xfrm>
            <a:off x="331156" y="774817"/>
            <a:ext cx="2155783" cy="338554"/>
          </a:xfrm>
          <a:prstGeom prst="rect">
            <a:avLst/>
          </a:prstGeom>
        </p:spPr>
        <p:txBody>
          <a:bodyPr wrap="none">
            <a:spAutoFit/>
          </a:bodyPr>
          <a:lstStyle/>
          <a:p>
            <a:r>
              <a:rPr lang="en-US" sz="1600" i="1" dirty="0">
                <a:solidFill>
                  <a:schemeClr val="tx2"/>
                </a:solidFill>
                <a:latin typeface="Calibri" panose="020F0502020204030204" pitchFamily="34" charset="0"/>
              </a:rPr>
              <a:t>A Leading </a:t>
            </a:r>
            <a:r>
              <a:rPr lang="en-US" sz="1600" i="1" dirty="0" smtClean="0">
                <a:solidFill>
                  <a:schemeClr val="tx2"/>
                </a:solidFill>
                <a:latin typeface="Calibri" panose="020F0502020204030204" pitchFamily="34" charset="0"/>
              </a:rPr>
              <a:t>card Provider</a:t>
            </a:r>
            <a:endParaRPr lang="en-US" sz="16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960356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8C8847A-EB4D-3943-ACDA-A6E39D1523F4}"/>
              </a:ext>
            </a:extLst>
          </p:cNvPr>
          <p:cNvSpPr>
            <a:spLocks noGrp="1"/>
          </p:cNvSpPr>
          <p:nvPr>
            <p:ph type="title"/>
          </p:nvPr>
        </p:nvSpPr>
        <p:spPr/>
        <p:txBody>
          <a:bodyPr/>
          <a:lstStyle/>
          <a:p>
            <a:r>
              <a:rPr lang="en-US" sz="6600" dirty="0" smtClean="0"/>
              <a:t>Thank You</a:t>
            </a:r>
            <a:endParaRPr lang="en-US" sz="6600" dirty="0"/>
          </a:p>
        </p:txBody>
      </p:sp>
    </p:spTree>
    <p:extLst>
      <p:ext uri="{BB962C8B-B14F-4D97-AF65-F5344CB8AC3E}">
        <p14:creationId xmlns:p14="http://schemas.microsoft.com/office/powerpoint/2010/main" val="1046715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sp>
        <p:nvSpPr>
          <p:cNvPr id="3" name="TextBox 2"/>
          <p:cNvSpPr txBox="1"/>
          <p:nvPr/>
        </p:nvSpPr>
        <p:spPr>
          <a:xfrm>
            <a:off x="277492" y="808758"/>
            <a:ext cx="11555118" cy="677094"/>
          </a:xfrm>
          <a:prstGeom prst="rect">
            <a:avLst/>
          </a:prstGeom>
          <a:gradFill>
            <a:gsLst>
              <a:gs pos="0">
                <a:srgbClr val="001950"/>
              </a:gs>
              <a:gs pos="100000">
                <a:schemeClr val="accent1">
                  <a:lumMod val="50000"/>
                </a:schemeClr>
              </a:gs>
              <a:gs pos="46000">
                <a:srgbClr val="424360"/>
              </a:gs>
            </a:gsLst>
            <a:lin ang="0" scaled="1"/>
          </a:gradFill>
        </p:spPr>
        <p:txBody>
          <a:bodyPr wrap="square" lIns="121907" tIns="60953" rIns="121907" bIns="60953" rtlCol="0">
            <a:spAutoFit/>
          </a:bodyPr>
          <a:lstStyle>
            <a:defPPr>
              <a:defRPr lang="en-US"/>
            </a:defPPr>
            <a:lvl1pPr>
              <a:spcAft>
                <a:spcPts val="540"/>
              </a:spcAft>
              <a:defRPr sz="1200">
                <a:latin typeface="Avenir Roman" panose="02000503020000020003" pitchFamily="2" charset="0"/>
              </a:defRPr>
            </a:lvl1pPr>
          </a:lstStyle>
          <a:p>
            <a:pPr algn="ctr">
              <a:spcBef>
                <a:spcPts val="133"/>
              </a:spcBef>
              <a:spcAft>
                <a:spcPts val="133"/>
              </a:spcAft>
              <a:defRPr/>
            </a:pPr>
            <a:r>
              <a:rPr lang="en-US" dirty="0" smtClean="0">
                <a:solidFill>
                  <a:schemeClr val="bg1"/>
                </a:solidFill>
                <a:latin typeface="Calibri" panose="020F0502020204030204" pitchFamily="34" charset="0"/>
                <a:cs typeface="Calibri" panose="020F0502020204030204" pitchFamily="34" charset="0"/>
              </a:rPr>
              <a:t>US Bank is in the midst of a Digital transformation journey to enhance its Customer experience and Digital footprint  through introduction of new products, services and platforms. As part of the initiative, US Bank is planning to build a new Android application, similar to the new iOS based Banking application that is currently being developed. The new Android application will enable US Bank’s customers to perform all banking operations including Account management, Money transfer, Service requests …</a:t>
            </a:r>
          </a:p>
        </p:txBody>
      </p:sp>
      <p:sp>
        <p:nvSpPr>
          <p:cNvPr id="25" name="Rectangle 24"/>
          <p:cNvSpPr/>
          <p:nvPr/>
        </p:nvSpPr>
        <p:spPr>
          <a:xfrm>
            <a:off x="0" y="1652530"/>
            <a:ext cx="12192000" cy="3141891"/>
          </a:xfrm>
          <a:prstGeom prst="rect">
            <a:avLst/>
          </a:prstGeom>
          <a:solidFill>
            <a:schemeClr val="bg1"/>
          </a:solidFill>
          <a:ln>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0" name="Rectangle 19"/>
          <p:cNvSpPr/>
          <p:nvPr/>
        </p:nvSpPr>
        <p:spPr>
          <a:xfrm>
            <a:off x="5167500" y="1682300"/>
            <a:ext cx="1812932" cy="338554"/>
          </a:xfrm>
          <a:prstGeom prst="rect">
            <a:avLst/>
          </a:prstGeom>
        </p:spPr>
        <p:txBody>
          <a:bodyPr wrap="none">
            <a:spAutoFit/>
          </a:bodyPr>
          <a:lstStyle/>
          <a:p>
            <a:pPr algn="ctr"/>
            <a:r>
              <a:rPr lang="en-US" sz="1600" b="1" dirty="0" smtClean="0">
                <a:solidFill>
                  <a:srgbClr val="00B140"/>
                </a:solidFill>
                <a:latin typeface="Calibri" panose="020F0502020204030204" pitchFamily="34" charset="0"/>
                <a:cs typeface="Calibri" panose="020F0502020204030204" pitchFamily="34" charset="0"/>
              </a:rPr>
              <a:t>OUR PROPOSITION</a:t>
            </a:r>
            <a:endParaRPr lang="en-US" sz="1600" b="1" dirty="0">
              <a:solidFill>
                <a:srgbClr val="00B140"/>
              </a:solidFill>
              <a:latin typeface="Calibri" panose="020F0502020204030204" pitchFamily="34" charset="0"/>
              <a:cs typeface="Calibri" panose="020F0502020204030204" pitchFamily="34" charset="0"/>
            </a:endParaRPr>
          </a:p>
        </p:txBody>
      </p:sp>
      <p:cxnSp>
        <p:nvCxnSpPr>
          <p:cNvPr id="27" name="Straight Connector 26"/>
          <p:cNvCxnSpPr/>
          <p:nvPr/>
        </p:nvCxnSpPr>
        <p:spPr>
          <a:xfrm>
            <a:off x="395786" y="2012111"/>
            <a:ext cx="1145836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Shape 819">
            <a:extLst>
              <a:ext uri="{FF2B5EF4-FFF2-40B4-BE49-F238E27FC236}">
                <a16:creationId xmlns:a16="http://schemas.microsoft.com/office/drawing/2014/main" xmlns="" id="{8D1327CB-4980-F448-A482-778184F0BCEB}"/>
              </a:ext>
            </a:extLst>
          </p:cNvPr>
          <p:cNvSpPr txBox="1"/>
          <p:nvPr/>
        </p:nvSpPr>
        <p:spPr>
          <a:xfrm>
            <a:off x="277492" y="2625456"/>
            <a:ext cx="4623128" cy="393213"/>
          </a:xfrm>
          <a:prstGeom prst="rect">
            <a:avLst/>
          </a:prstGeom>
          <a:noFill/>
          <a:ln>
            <a:noFill/>
          </a:ln>
        </p:spPr>
        <p:txBody>
          <a:bodyPr spcFirstLastPara="1" wrap="square" lIns="121900" tIns="60933" rIns="121900" bIns="60933" anchor="t" anchorCtr="0">
            <a:noAutofit/>
          </a:bodyPr>
          <a:lstStyle/>
          <a:p>
            <a:pPr defTabSz="609507">
              <a:defRPr/>
            </a:pPr>
            <a:r>
              <a:rPr lang="en-US" sz="1600" b="1" dirty="0" smtClean="0">
                <a:solidFill>
                  <a:schemeClr val="accent2">
                    <a:lumMod val="75000"/>
                    <a:lumOff val="25000"/>
                  </a:schemeClr>
                </a:solidFill>
                <a:latin typeface="Calibri" panose="020F0502020204030204" pitchFamily="34" charset="0"/>
                <a:ea typeface="Avenir"/>
                <a:cs typeface="Calibri" panose="020F0502020204030204" pitchFamily="34" charset="0"/>
                <a:sym typeface="Avenir"/>
              </a:rPr>
              <a:t>SOLUTION</a:t>
            </a:r>
            <a:endParaRPr lang="en-US" sz="1600" b="1" dirty="0">
              <a:solidFill>
                <a:schemeClr val="accent2">
                  <a:lumMod val="75000"/>
                  <a:lumOff val="25000"/>
                </a:schemeClr>
              </a:solidFill>
              <a:latin typeface="Calibri" panose="020F0502020204030204" pitchFamily="34" charset="0"/>
              <a:ea typeface="Avenir"/>
              <a:cs typeface="Calibri" panose="020F0502020204030204" pitchFamily="34" charset="0"/>
              <a:sym typeface="Avenir"/>
            </a:endParaRPr>
          </a:p>
        </p:txBody>
      </p:sp>
      <p:sp>
        <p:nvSpPr>
          <p:cNvPr id="30" name="Shape 819">
            <a:extLst>
              <a:ext uri="{FF2B5EF4-FFF2-40B4-BE49-F238E27FC236}">
                <a16:creationId xmlns:a16="http://schemas.microsoft.com/office/drawing/2014/main" xmlns="" id="{8D1327CB-4980-F448-A482-778184F0BCEB}"/>
              </a:ext>
            </a:extLst>
          </p:cNvPr>
          <p:cNvSpPr txBox="1"/>
          <p:nvPr/>
        </p:nvSpPr>
        <p:spPr>
          <a:xfrm>
            <a:off x="3834938" y="2625456"/>
            <a:ext cx="3795221" cy="348813"/>
          </a:xfrm>
          <a:prstGeom prst="rect">
            <a:avLst/>
          </a:prstGeom>
          <a:noFill/>
          <a:ln>
            <a:noFill/>
          </a:ln>
        </p:spPr>
        <p:txBody>
          <a:bodyPr spcFirstLastPara="1" wrap="square" lIns="121900" tIns="60933" rIns="121900" bIns="60933" anchor="t" anchorCtr="0">
            <a:noAutofit/>
          </a:bodyPr>
          <a:lstStyle/>
          <a:p>
            <a:pPr defTabSz="609507">
              <a:defRPr/>
            </a:pPr>
            <a:r>
              <a:rPr lang="en-US" sz="1600" b="1" dirty="0" smtClean="0">
                <a:solidFill>
                  <a:schemeClr val="accent2">
                    <a:lumMod val="75000"/>
                    <a:lumOff val="25000"/>
                  </a:schemeClr>
                </a:solidFill>
                <a:latin typeface="Calibri" panose="020F0502020204030204" pitchFamily="34" charset="0"/>
                <a:ea typeface="Avenir"/>
                <a:cs typeface="Calibri" panose="020F0502020204030204" pitchFamily="34" charset="0"/>
                <a:sym typeface="Avenir"/>
              </a:rPr>
              <a:t>ENGAGEMENT APPROACH</a:t>
            </a:r>
            <a:endParaRPr lang="en-US" sz="1600" b="1" dirty="0">
              <a:solidFill>
                <a:schemeClr val="accent2">
                  <a:lumMod val="75000"/>
                  <a:lumOff val="25000"/>
                </a:schemeClr>
              </a:solidFill>
              <a:latin typeface="Calibri" panose="020F0502020204030204" pitchFamily="34" charset="0"/>
              <a:ea typeface="Avenir"/>
              <a:cs typeface="Calibri" panose="020F0502020204030204" pitchFamily="34" charset="0"/>
              <a:sym typeface="Avenir"/>
            </a:endParaRPr>
          </a:p>
        </p:txBody>
      </p:sp>
      <p:sp>
        <p:nvSpPr>
          <p:cNvPr id="31" name="Shape 819">
            <a:extLst>
              <a:ext uri="{FF2B5EF4-FFF2-40B4-BE49-F238E27FC236}">
                <a16:creationId xmlns:a16="http://schemas.microsoft.com/office/drawing/2014/main" xmlns="" id="{8D1327CB-4980-F448-A482-778184F0BCEB}"/>
              </a:ext>
            </a:extLst>
          </p:cNvPr>
          <p:cNvSpPr txBox="1"/>
          <p:nvPr/>
        </p:nvSpPr>
        <p:spPr>
          <a:xfrm>
            <a:off x="8201624" y="2625456"/>
            <a:ext cx="3652524" cy="408435"/>
          </a:xfrm>
          <a:prstGeom prst="rect">
            <a:avLst/>
          </a:prstGeom>
          <a:noFill/>
          <a:ln>
            <a:noFill/>
          </a:ln>
        </p:spPr>
        <p:txBody>
          <a:bodyPr spcFirstLastPara="1" wrap="square" lIns="121900" tIns="60933" rIns="121900" bIns="60933" anchor="t" anchorCtr="0">
            <a:noAutofit/>
          </a:bodyPr>
          <a:lstStyle/>
          <a:p>
            <a:pPr defTabSz="609507">
              <a:defRPr/>
            </a:pPr>
            <a:r>
              <a:rPr lang="en-US" sz="1600" b="1" dirty="0" smtClean="0">
                <a:solidFill>
                  <a:schemeClr val="accent2">
                    <a:lumMod val="75000"/>
                    <a:lumOff val="25000"/>
                  </a:schemeClr>
                </a:solidFill>
                <a:latin typeface="Calibri" panose="020F0502020204030204" pitchFamily="34" charset="0"/>
                <a:ea typeface="Avenir"/>
                <a:cs typeface="Calibri" panose="020F0502020204030204" pitchFamily="34" charset="0"/>
                <a:sym typeface="Avenir"/>
              </a:rPr>
              <a:t>TIMELINE</a:t>
            </a:r>
            <a:endParaRPr lang="en-US" sz="1600" b="1" dirty="0">
              <a:solidFill>
                <a:schemeClr val="accent2">
                  <a:lumMod val="75000"/>
                  <a:lumOff val="25000"/>
                </a:schemeClr>
              </a:solidFill>
              <a:latin typeface="Calibri" panose="020F0502020204030204" pitchFamily="34" charset="0"/>
              <a:ea typeface="Avenir"/>
              <a:cs typeface="Calibri" panose="020F0502020204030204" pitchFamily="34" charset="0"/>
              <a:sym typeface="Avenir"/>
            </a:endParaRPr>
          </a:p>
        </p:txBody>
      </p:sp>
      <p:pic>
        <p:nvPicPr>
          <p:cNvPr id="1026" name="Picture 2" descr="https://static.thenounproject.com/png/2023619-20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9310" y="2047908"/>
            <a:ext cx="526077" cy="526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tic.thenounproject.com/png/899381-200.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56972" y="2125296"/>
            <a:ext cx="514251" cy="514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tatic.thenounproject.com/png/1852055-200.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67725" y="2125295"/>
            <a:ext cx="592069" cy="592069"/>
          </a:xfrm>
          <a:prstGeom prst="rect">
            <a:avLst/>
          </a:prstGeom>
          <a:noFill/>
          <a:extLst>
            <a:ext uri="{909E8E84-426E-40DD-AFC4-6F175D3DCCD1}">
              <a14:hiddenFill xmlns:a14="http://schemas.microsoft.com/office/drawing/2010/main">
                <a:solidFill>
                  <a:srgbClr val="FFFFFF"/>
                </a:solidFill>
              </a14:hiddenFill>
            </a:ext>
          </a:extLst>
        </p:spPr>
      </p:pic>
      <p:sp>
        <p:nvSpPr>
          <p:cNvPr id="38" name="Shape 820">
            <a:extLst>
              <a:ext uri="{FF2B5EF4-FFF2-40B4-BE49-F238E27FC236}">
                <a16:creationId xmlns:a16="http://schemas.microsoft.com/office/drawing/2014/main" xmlns="" id="{3DB1962F-09CF-F44C-8A32-F515F457B33E}"/>
              </a:ext>
            </a:extLst>
          </p:cNvPr>
          <p:cNvSpPr/>
          <p:nvPr/>
        </p:nvSpPr>
        <p:spPr>
          <a:xfrm>
            <a:off x="285915" y="2967488"/>
            <a:ext cx="2987109" cy="1764585"/>
          </a:xfrm>
          <a:prstGeom prst="rect">
            <a:avLst/>
          </a:prstGeom>
          <a:noFill/>
          <a:ln>
            <a:noFill/>
          </a:ln>
        </p:spPr>
        <p:txBody>
          <a:bodyPr spcFirstLastPara="1" wrap="square" lIns="121900" tIns="60933" rIns="121900" bIns="60933" anchor="t" anchorCtr="0">
            <a:noAutofit/>
          </a:bodyPr>
          <a:lstStyle/>
          <a:p>
            <a:pPr marL="180598" lvl="2" indent="-180598" defTabSz="601996" eaLnBrk="0" hangingPunct="0">
              <a:buSzPct val="100000"/>
              <a:buFont typeface="Arial" pitchFamily="34" charset="0"/>
              <a:buChar char="•"/>
              <a:tabLst>
                <a:tab pos="2115347" algn="l"/>
              </a:tabLst>
              <a:defRPr/>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Develop Native Android Application retaining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the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new mobile user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experience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with optimized Android native experience</a:t>
            </a:r>
          </a:p>
          <a:p>
            <a:pPr marL="180598" lvl="2" indent="-180598" defTabSz="601996" eaLnBrk="0" hangingPunct="0">
              <a:buSzPct val="100000"/>
              <a:buFont typeface="Arial" pitchFamily="34" charset="0"/>
              <a:buChar char="•"/>
              <a:tabLst>
                <a:tab pos="2115347" algn="l"/>
              </a:tabLst>
              <a:defRPr/>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Reusable testing framework </a:t>
            </a:r>
            <a:endPar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endParaRPr>
          </a:p>
          <a:p>
            <a:pPr marL="180598" lvl="2" indent="-180598" defTabSz="601996" eaLnBrk="0" hangingPunct="0">
              <a:buSzPct val="100000"/>
              <a:buFont typeface="Arial" pitchFamily="34" charset="0"/>
              <a:buChar char="•"/>
              <a:tabLst>
                <a:tab pos="2115347" algn="l"/>
              </a:tabLst>
              <a:defRPr/>
            </a:pPr>
            <a:r>
              <a:rPr lang="en-US" sz="1200" kern="0" dirty="0" err="1" smtClean="0">
                <a:solidFill>
                  <a:prstClr val="black">
                    <a:lumMod val="75000"/>
                    <a:lumOff val="25000"/>
                  </a:prstClr>
                </a:solidFill>
                <a:latin typeface="Calibri" panose="020F0502020204030204" pitchFamily="34" charset="0"/>
                <a:ea typeface="ＭＳ Ｐゴシック"/>
                <a:cs typeface="Calibri" panose="020F0502020204030204" pitchFamily="34" charset="0"/>
              </a:rPr>
              <a:t>SeeTest</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 Tool based </a:t>
            </a: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Automation Testing</a:t>
            </a:r>
          </a:p>
          <a:p>
            <a:pPr marL="180598" lvl="2" indent="-180598" defTabSz="601996" eaLnBrk="0" hangingPunct="0">
              <a:buSzPct val="100000"/>
              <a:buFont typeface="Arial" pitchFamily="34" charset="0"/>
              <a:buChar char="•"/>
              <a:tabLst>
                <a:tab pos="2115347" algn="l"/>
              </a:tabLst>
              <a:defRPr/>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Access to Fastest Mobile testing Lab</a:t>
            </a:r>
          </a:p>
          <a:p>
            <a:pPr marL="180598" lvl="2" indent="-180598" defTabSz="601996" eaLnBrk="0" hangingPunct="0">
              <a:buSzPct val="100000"/>
              <a:buFont typeface="Arial" pitchFamily="34" charset="0"/>
              <a:buChar char="•"/>
              <a:tabLst>
                <a:tab pos="2115347" algn="l"/>
              </a:tabLst>
              <a:defRPr/>
            </a:pP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Fortify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 based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security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testing</a:t>
            </a:r>
            <a:endPar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endParaRPr>
          </a:p>
        </p:txBody>
      </p:sp>
      <p:sp>
        <p:nvSpPr>
          <p:cNvPr id="39" name="Shape 820">
            <a:extLst>
              <a:ext uri="{FF2B5EF4-FFF2-40B4-BE49-F238E27FC236}">
                <a16:creationId xmlns:a16="http://schemas.microsoft.com/office/drawing/2014/main" xmlns="" id="{3DB1962F-09CF-F44C-8A32-F515F457B33E}"/>
              </a:ext>
            </a:extLst>
          </p:cNvPr>
          <p:cNvSpPr/>
          <p:nvPr/>
        </p:nvSpPr>
        <p:spPr>
          <a:xfrm>
            <a:off x="3712191" y="2967488"/>
            <a:ext cx="4371751" cy="1764586"/>
          </a:xfrm>
          <a:prstGeom prst="rect">
            <a:avLst/>
          </a:prstGeom>
          <a:noFill/>
          <a:ln>
            <a:noFill/>
          </a:ln>
        </p:spPr>
        <p:txBody>
          <a:bodyPr spcFirstLastPara="1" wrap="square" lIns="121900" tIns="60933" rIns="121900" bIns="60933" anchor="t" anchorCtr="0">
            <a:noAutofit/>
          </a:bodyPr>
          <a:lstStyle/>
          <a:p>
            <a:pPr marL="180598" lvl="2" indent="-180598" defTabSz="601996" eaLnBrk="0" hangingPunct="0">
              <a:buSzPct val="100000"/>
              <a:buFont typeface="Arial" pitchFamily="34" charset="0"/>
              <a:buChar char="•"/>
              <a:tabLst>
                <a:tab pos="2115347" algn="l"/>
              </a:tabLst>
              <a:defRPr/>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Distributed Agile, leveraging </a:t>
            </a: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Onsite/Offshore Model</a:t>
            </a:r>
            <a:endParaRPr lang="en-US" sz="1200" b="1" kern="0" dirty="0">
              <a:solidFill>
                <a:prstClr val="black">
                  <a:lumMod val="75000"/>
                  <a:lumOff val="25000"/>
                </a:prstClr>
              </a:solidFill>
              <a:latin typeface="Calibri" panose="020F0502020204030204" pitchFamily="34" charset="0"/>
              <a:ea typeface="ＭＳ Ｐゴシック"/>
              <a:cs typeface="Calibri" panose="020F0502020204030204" pitchFamily="34" charset="0"/>
            </a:endParaRPr>
          </a:p>
          <a:p>
            <a:pPr marL="180598" lvl="2" indent="-180598" defTabSz="601996" eaLnBrk="0" hangingPunct="0">
              <a:buSzPct val="100000"/>
              <a:buFont typeface="Arial" pitchFamily="34" charset="0"/>
              <a:buChar char="•"/>
              <a:tabLst>
                <a:tab pos="2115347" algn="l"/>
              </a:tabLst>
              <a:defRPr/>
            </a:pP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Best-in-class Subject Matter Experts planned for the engagement, </a:t>
            </a:r>
            <a:endPar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endParaRPr>
          </a:p>
          <a:p>
            <a:pPr marL="180598" lvl="2" indent="-180598" defTabSz="601996" eaLnBrk="0" hangingPunct="0">
              <a:buSzPct val="100000"/>
              <a:buFont typeface="Arial" pitchFamily="34" charset="0"/>
              <a:buChar char="•"/>
              <a:tabLst>
                <a:tab pos="2115347" algn="l"/>
              </a:tabLst>
              <a:defRPr/>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Leveraging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Cognizant’s Mobile testing labs and frameworks for extensive testing coverage besides using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reusable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components for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faster execution</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a:t>
            </a:r>
          </a:p>
          <a:p>
            <a:pPr marL="180598" lvl="2" indent="-180598" defTabSz="601996" eaLnBrk="0" hangingPunct="0">
              <a:buSzPct val="100000"/>
              <a:buFont typeface="Arial" pitchFamily="34" charset="0"/>
              <a:buChar char="•"/>
              <a:tabLst>
                <a:tab pos="2115347" algn="l"/>
              </a:tabLst>
              <a:defRPr/>
            </a:pP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Continued involvement of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the Mobility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Practice and Engagement Leaders throughout the lifecycle of the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project</a:t>
            </a:r>
            <a:endPar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endParaRPr>
          </a:p>
        </p:txBody>
      </p:sp>
      <p:sp>
        <p:nvSpPr>
          <p:cNvPr id="40" name="Shape 820">
            <a:extLst>
              <a:ext uri="{FF2B5EF4-FFF2-40B4-BE49-F238E27FC236}">
                <a16:creationId xmlns:a16="http://schemas.microsoft.com/office/drawing/2014/main" xmlns="" id="{3DB1962F-09CF-F44C-8A32-F515F457B33E}"/>
              </a:ext>
            </a:extLst>
          </p:cNvPr>
          <p:cNvSpPr/>
          <p:nvPr/>
        </p:nvSpPr>
        <p:spPr>
          <a:xfrm>
            <a:off x="8201624" y="2967488"/>
            <a:ext cx="3509306" cy="1792616"/>
          </a:xfrm>
          <a:prstGeom prst="rect">
            <a:avLst/>
          </a:prstGeom>
          <a:noFill/>
          <a:ln>
            <a:noFill/>
          </a:ln>
        </p:spPr>
        <p:txBody>
          <a:bodyPr spcFirstLastPara="1" wrap="square" lIns="121900" tIns="60933" rIns="121900" bIns="60933" anchor="t" anchorCtr="0">
            <a:noAutofit/>
          </a:bodyPr>
          <a:lstStyle/>
          <a:p>
            <a:pPr marL="180598" lvl="2" indent="-180598" defTabSz="601996" eaLnBrk="0" hangingPunct="0">
              <a:buSzPct val="100000"/>
              <a:buFont typeface="Arial" pitchFamily="34" charset="0"/>
              <a:buChar char="•"/>
              <a:tabLst>
                <a:tab pos="2115347" algn="l"/>
              </a:tabLst>
            </a:pP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Cognizant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proposes a </a:t>
            </a: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25 weeks</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 plan in agile mode of delivery targeting Go live by </a:t>
            </a: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May 2019</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 followed by 4 weeks of Warranty support</a:t>
            </a:r>
          </a:p>
          <a:p>
            <a:pPr marL="180598" lvl="2" indent="-180598" defTabSz="601996" eaLnBrk="0" hangingPunct="0">
              <a:buSzPct val="100000"/>
              <a:buFont typeface="Arial" pitchFamily="34" charset="0"/>
              <a:buChar char="•"/>
              <a:tabLst>
                <a:tab pos="2115347" algn="l"/>
              </a:tabLst>
            </a:pP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8 Sprints</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 split into </a:t>
            </a:r>
            <a:r>
              <a:rPr lang="en-US" sz="1200" b="1"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2 Waves</a:t>
            </a:r>
          </a:p>
          <a:p>
            <a:pPr marL="180598" lvl="2" indent="-180598" defTabSz="601996" eaLnBrk="0" hangingPunct="0">
              <a:buSzPct val="100000"/>
              <a:buFont typeface="Arial" pitchFamily="34" charset="0"/>
              <a:buChar char="•"/>
              <a:tabLst>
                <a:tab pos="2115347" algn="l"/>
              </a:tabLst>
            </a:pP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Completely customized </a:t>
            </a:r>
            <a:r>
              <a:rPr lang="en-US" sz="1200" b="1"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POD based approach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tailored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for </a:t>
            </a:r>
            <a:r>
              <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rPr>
              <a:t>US Bank’s </a:t>
            </a: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needs</a:t>
            </a:r>
            <a:endParaRPr lang="en-US" sz="1200" kern="0" dirty="0">
              <a:solidFill>
                <a:prstClr val="black">
                  <a:lumMod val="75000"/>
                  <a:lumOff val="25000"/>
                </a:prstClr>
              </a:solidFill>
              <a:latin typeface="Calibri" panose="020F0502020204030204" pitchFamily="34" charset="0"/>
              <a:ea typeface="ＭＳ Ｐゴシック"/>
              <a:cs typeface="Calibri" panose="020F0502020204030204" pitchFamily="34" charset="0"/>
            </a:endParaRPr>
          </a:p>
          <a:p>
            <a:pPr marL="637798" lvl="3" indent="-180598" defTabSz="601996" eaLnBrk="0" hangingPunct="0">
              <a:buSzPct val="100000"/>
              <a:buFont typeface="Arial" pitchFamily="34" charset="0"/>
              <a:buChar char="•"/>
              <a:tabLst>
                <a:tab pos="2115347" algn="l"/>
              </a:tabLst>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4 Android ‘Development’ PODs</a:t>
            </a:r>
          </a:p>
          <a:p>
            <a:pPr marL="637798" lvl="3" indent="-180598" defTabSz="601996" eaLnBrk="0" hangingPunct="0">
              <a:buSzPct val="100000"/>
              <a:buFont typeface="Arial" pitchFamily="34" charset="0"/>
              <a:buChar char="•"/>
              <a:tabLst>
                <a:tab pos="2115347" algn="l"/>
              </a:tabLst>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1 Core POD </a:t>
            </a:r>
          </a:p>
          <a:p>
            <a:pPr marL="637798" lvl="3" indent="-180598" defTabSz="601996" eaLnBrk="0" hangingPunct="0">
              <a:buSzPct val="100000"/>
              <a:buFont typeface="Arial" pitchFamily="34" charset="0"/>
              <a:buChar char="•"/>
              <a:tabLst>
                <a:tab pos="2115347" algn="l"/>
              </a:tabLst>
            </a:pPr>
            <a:r>
              <a:rPr lang="en-US" sz="1200" kern="0" dirty="0" smtClean="0">
                <a:solidFill>
                  <a:prstClr val="black">
                    <a:lumMod val="75000"/>
                    <a:lumOff val="25000"/>
                  </a:prstClr>
                </a:solidFill>
                <a:latin typeface="Calibri" panose="020F0502020204030204" pitchFamily="34" charset="0"/>
                <a:ea typeface="ＭＳ Ｐゴシック"/>
                <a:cs typeface="Calibri" panose="020F0502020204030204" pitchFamily="34" charset="0"/>
              </a:rPr>
              <a:t>1  Support POD</a:t>
            </a:r>
            <a:endParaRPr lang="en-US" sz="1200" kern="0" dirty="0">
              <a:solidFill>
                <a:srgbClr val="191919"/>
              </a:solidFill>
              <a:latin typeface="Calibri" panose="020F0502020204030204" pitchFamily="34" charset="0"/>
              <a:ea typeface="ＭＳ Ｐゴシック"/>
              <a:cs typeface="Calibri" panose="020F0502020204030204" pitchFamily="34" charset="0"/>
            </a:endParaRPr>
          </a:p>
        </p:txBody>
      </p:sp>
      <p:sp>
        <p:nvSpPr>
          <p:cNvPr id="41" name="Title 2"/>
          <p:cNvSpPr txBox="1">
            <a:spLocks/>
          </p:cNvSpPr>
          <p:nvPr/>
        </p:nvSpPr>
        <p:spPr>
          <a:xfrm>
            <a:off x="1121840" y="5203002"/>
            <a:ext cx="1532061" cy="566295"/>
          </a:xfrm>
          <a:prstGeom prst="rect">
            <a:avLst/>
          </a:prstGeom>
        </p:spPr>
        <p:txBody>
          <a:bodyPr vert="horz" wrap="square" lIns="121907" tIns="60953" rIns="121907" bIns="60953" rtlCol="0" anchor="t">
            <a:spAutoFit/>
          </a:bodyPr>
          <a:lstStyle>
            <a:lvl1pPr algn="l" defTabSz="685715"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r>
              <a:rPr lang="en-US" sz="1600" dirty="0" smtClean="0">
                <a:solidFill>
                  <a:srgbClr val="00B140"/>
                </a:solidFill>
                <a:latin typeface="Calibri" panose="020F0502020204030204" pitchFamily="34" charset="0"/>
                <a:cs typeface="Calibri" panose="020F0502020204030204" pitchFamily="34" charset="0"/>
              </a:rPr>
              <a:t>OUR EXPERTISE </a:t>
            </a:r>
          </a:p>
          <a:p>
            <a:r>
              <a:rPr lang="en-US" sz="1600" dirty="0" smtClean="0">
                <a:solidFill>
                  <a:srgbClr val="00B140"/>
                </a:solidFill>
                <a:latin typeface="Calibri" panose="020F0502020204030204" pitchFamily="34" charset="0"/>
                <a:cs typeface="Calibri" panose="020F0502020204030204" pitchFamily="34" charset="0"/>
              </a:rPr>
              <a:t>&amp;   EXPERIENCE</a:t>
            </a:r>
            <a:endParaRPr lang="en-US" sz="1600" dirty="0">
              <a:solidFill>
                <a:srgbClr val="00B140"/>
              </a:solidFill>
              <a:latin typeface="Calibri" panose="020F0502020204030204" pitchFamily="34" charset="0"/>
              <a:cs typeface="Calibri" panose="020F0502020204030204" pitchFamily="34" charset="0"/>
            </a:endParaRPr>
          </a:p>
        </p:txBody>
      </p:sp>
      <p:pic>
        <p:nvPicPr>
          <p:cNvPr id="1032" name="Picture 8" descr="https://static.thenounproject.com/png/735951-200.png"/>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9410" y="5211854"/>
            <a:ext cx="489695" cy="489695"/>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035472" y="5028751"/>
            <a:ext cx="0" cy="9608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86838" y="5028751"/>
            <a:ext cx="0" cy="96088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763315" y="5092598"/>
            <a:ext cx="9090833" cy="830997"/>
          </a:xfrm>
          <a:prstGeom prst="rect">
            <a:avLst/>
          </a:prstGeom>
        </p:spPr>
        <p:txBody>
          <a:bodyPr wrap="square">
            <a:spAutoFit/>
          </a:bodyPr>
          <a:lstStyle/>
          <a:p>
            <a:pPr marL="285750" lvl="1" indent="-285750" defTabSz="609585" fontAlgn="base">
              <a:spcBef>
                <a:spcPct val="0"/>
              </a:spcBef>
              <a:spcAft>
                <a:spcPct val="0"/>
              </a:spcAft>
              <a:buClr>
                <a:schemeClr val="tx2"/>
              </a:buClr>
              <a:buFont typeface="Arial" panose="020B0604020202020204" pitchFamily="34" charset="0"/>
              <a:buChar char="•"/>
              <a:defRPr/>
            </a:pPr>
            <a:r>
              <a:rPr lang="en-US" sz="1200" dirty="0">
                <a:solidFill>
                  <a:schemeClr val="tx2"/>
                </a:solidFill>
                <a:latin typeface="Calibri" panose="020F0502020204030204" pitchFamily="34" charset="0"/>
                <a:cs typeface="Calibri" panose="020F0502020204030204" pitchFamily="34" charset="0"/>
              </a:rPr>
              <a:t>Established footprint in US Bank with excellent delivery track </a:t>
            </a:r>
            <a:r>
              <a:rPr lang="en-US" sz="1200" dirty="0" smtClean="0">
                <a:solidFill>
                  <a:schemeClr val="tx2"/>
                </a:solidFill>
                <a:latin typeface="Calibri" panose="020F0502020204030204" pitchFamily="34" charset="0"/>
                <a:cs typeface="Calibri" panose="020F0502020204030204" pitchFamily="34" charset="0"/>
              </a:rPr>
              <a:t>record</a:t>
            </a:r>
          </a:p>
          <a:p>
            <a:pPr marL="285750" lvl="1" indent="-285750" defTabSz="609585" fontAlgn="base">
              <a:spcBef>
                <a:spcPct val="0"/>
              </a:spcBef>
              <a:spcAft>
                <a:spcPct val="0"/>
              </a:spcAft>
              <a:buClr>
                <a:schemeClr val="tx2"/>
              </a:buClr>
              <a:buFont typeface="Arial" panose="020B0604020202020204" pitchFamily="34" charset="0"/>
              <a:buChar char="•"/>
              <a:defRPr/>
            </a:pPr>
            <a:r>
              <a:rPr lang="en-US" sz="1200" dirty="0" smtClean="0">
                <a:solidFill>
                  <a:schemeClr val="tx2"/>
                </a:solidFill>
                <a:latin typeface="Calibri" panose="020F0502020204030204" pitchFamily="34" charset="0"/>
                <a:cs typeface="Calibri" panose="020F0502020204030204" pitchFamily="34" charset="0"/>
              </a:rPr>
              <a:t>Experience in building High Quality, Industry leading, Highly rated Mobile applications, similar to US Bank’s needs</a:t>
            </a:r>
            <a:endParaRPr lang="en-US" sz="1200" dirty="0">
              <a:solidFill>
                <a:schemeClr val="tx2"/>
              </a:solidFill>
              <a:latin typeface="Calibri" panose="020F0502020204030204" pitchFamily="34" charset="0"/>
              <a:cs typeface="Calibri" panose="020F0502020204030204" pitchFamily="34" charset="0"/>
            </a:endParaRPr>
          </a:p>
          <a:p>
            <a:pPr marL="285750" lvl="1" indent="-285750" defTabSz="609585" fontAlgn="base">
              <a:spcBef>
                <a:spcPct val="0"/>
              </a:spcBef>
              <a:spcAft>
                <a:spcPct val="0"/>
              </a:spcAft>
              <a:buClr>
                <a:schemeClr val="tx2"/>
              </a:buClr>
              <a:buFont typeface="Arial" panose="020B0604020202020204" pitchFamily="34" charset="0"/>
              <a:buChar char="•"/>
              <a:defRPr/>
            </a:pPr>
            <a:r>
              <a:rPr lang="en-US" sz="1200" dirty="0">
                <a:solidFill>
                  <a:schemeClr val="tx2"/>
                </a:solidFill>
                <a:latin typeface="Calibri" panose="020F0502020204030204" pitchFamily="34" charset="0"/>
                <a:cs typeface="Calibri" panose="020F0502020204030204" pitchFamily="34" charset="0"/>
              </a:rPr>
              <a:t>Dedicated Mobile competency with 1500+ Developers and has implemented 1200+ Projects across the </a:t>
            </a:r>
            <a:r>
              <a:rPr lang="en-US" sz="1200" dirty="0" smtClean="0">
                <a:solidFill>
                  <a:schemeClr val="tx2"/>
                </a:solidFill>
                <a:latin typeface="Calibri" panose="020F0502020204030204" pitchFamily="34" charset="0"/>
                <a:cs typeface="Calibri" panose="020F0502020204030204" pitchFamily="34" charset="0"/>
              </a:rPr>
              <a:t>globe</a:t>
            </a:r>
          </a:p>
          <a:p>
            <a:pPr marL="285750" lvl="1" indent="-285750" defTabSz="609585" fontAlgn="base">
              <a:spcBef>
                <a:spcPct val="0"/>
              </a:spcBef>
              <a:spcAft>
                <a:spcPct val="0"/>
              </a:spcAft>
              <a:buClr>
                <a:schemeClr val="tx2"/>
              </a:buClr>
              <a:buFont typeface="Arial" panose="020B0604020202020204" pitchFamily="34" charset="0"/>
              <a:buChar char="•"/>
              <a:defRPr/>
            </a:pPr>
            <a:r>
              <a:rPr lang="en-US" sz="1200" dirty="0">
                <a:solidFill>
                  <a:schemeClr val="tx2"/>
                </a:solidFill>
                <a:latin typeface="Calibri" panose="020F0502020204030204" pitchFamily="34" charset="0"/>
                <a:cs typeface="Calibri" panose="020F0502020204030204" pitchFamily="34" charset="0"/>
              </a:rPr>
              <a:t>Dedicated QA competency with 4000 Mobile QA Experts and services 600+ </a:t>
            </a:r>
            <a:r>
              <a:rPr lang="en-US" sz="1200" dirty="0" smtClean="0">
                <a:solidFill>
                  <a:schemeClr val="tx2"/>
                </a:solidFill>
                <a:latin typeface="Calibri" panose="020F0502020204030204" pitchFamily="34" charset="0"/>
                <a:cs typeface="Calibri" panose="020F0502020204030204" pitchFamily="34" charset="0"/>
              </a:rPr>
              <a:t>Clients</a:t>
            </a:r>
            <a:endParaRPr lang="en-US" sz="12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157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3472249" y="4410375"/>
            <a:ext cx="7490611" cy="118765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Rectangle 37"/>
          <p:cNvSpPr/>
          <p:nvPr/>
        </p:nvSpPr>
        <p:spPr>
          <a:xfrm>
            <a:off x="3479072" y="2657755"/>
            <a:ext cx="7490611" cy="154127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Rectangle 33"/>
          <p:cNvSpPr/>
          <p:nvPr/>
        </p:nvSpPr>
        <p:spPr>
          <a:xfrm>
            <a:off x="3472250" y="1038997"/>
            <a:ext cx="7490611" cy="129780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dirty="0" smtClean="0"/>
              <a:t>Cognizant’s Value Proposition</a:t>
            </a:r>
            <a:endParaRPr lang="en-US" dirty="0"/>
          </a:p>
        </p:txBody>
      </p:sp>
      <p:pic>
        <p:nvPicPr>
          <p:cNvPr id="16" name="Picture 1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4156" y="2743891"/>
            <a:ext cx="693030" cy="693030"/>
          </a:xfrm>
          <a:prstGeom prst="rect">
            <a:avLst/>
          </a:prstGeom>
        </p:spPr>
      </p:pic>
      <p:pic>
        <p:nvPicPr>
          <p:cNvPr id="1026" name="Picture 2" descr="https://static.thenounproject.com/png/1586009-200.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221" y="1097202"/>
            <a:ext cx="830901" cy="83090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52821" y="4497704"/>
            <a:ext cx="863240" cy="863240"/>
            <a:chOff x="671942" y="4627083"/>
            <a:chExt cx="1002535" cy="1002535"/>
          </a:xfrm>
        </p:grpSpPr>
        <p:pic>
          <p:nvPicPr>
            <p:cNvPr id="1028" name="Picture 4" descr="https://static.thenounproject.com/png/95828-200.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942" y="4627083"/>
              <a:ext cx="1002535" cy="10025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tatic.thenounproject.com/png/1250911-200.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82689" y="4916340"/>
              <a:ext cx="181040" cy="1810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static.thenounproject.com/png/1250911-200.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9576" y="4967364"/>
              <a:ext cx="130016" cy="1300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static.thenounproject.com/png/1250911-200.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8753" y="4971982"/>
              <a:ext cx="130016" cy="130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395786" y="1010900"/>
            <a:ext cx="1164657" cy="990014"/>
            <a:chOff x="395786" y="1166775"/>
            <a:chExt cx="1286851" cy="713714"/>
          </a:xfrm>
        </p:grpSpPr>
        <p:cxnSp>
          <p:nvCxnSpPr>
            <p:cNvPr id="9" name="Straight Connector 8"/>
            <p:cNvCxnSpPr/>
            <p:nvPr/>
          </p:nvCxnSpPr>
          <p:spPr>
            <a:xfrm>
              <a:off x="395786" y="1166775"/>
              <a:ext cx="0" cy="713714"/>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82637" y="1166775"/>
              <a:ext cx="0" cy="713714"/>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95786" y="2397521"/>
            <a:ext cx="1164657" cy="1337886"/>
            <a:chOff x="395786" y="1166775"/>
            <a:chExt cx="1286851" cy="713714"/>
          </a:xfrm>
        </p:grpSpPr>
        <p:cxnSp>
          <p:nvCxnSpPr>
            <p:cNvPr id="36" name="Straight Connector 35"/>
            <p:cNvCxnSpPr/>
            <p:nvPr/>
          </p:nvCxnSpPr>
          <p:spPr>
            <a:xfrm>
              <a:off x="395786" y="1166775"/>
              <a:ext cx="0" cy="713714"/>
            </a:xfrm>
            <a:prstGeom prst="line">
              <a:avLst/>
            </a:prstGeom>
            <a:ln w="19050" cap="rnd">
              <a:solidFill>
                <a:schemeClr val="accent6"/>
              </a:soli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82637" y="1166775"/>
              <a:ext cx="0" cy="713714"/>
            </a:xfrm>
            <a:prstGeom prst="line">
              <a:avLst/>
            </a:prstGeom>
            <a:ln w="19050" cap="rnd">
              <a:solidFill>
                <a:schemeClr val="accent6"/>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395786" y="4427527"/>
            <a:ext cx="1164657" cy="990014"/>
            <a:chOff x="395786" y="1166775"/>
            <a:chExt cx="1286851" cy="713714"/>
          </a:xfrm>
        </p:grpSpPr>
        <p:cxnSp>
          <p:nvCxnSpPr>
            <p:cNvPr id="42" name="Straight Connector 41"/>
            <p:cNvCxnSpPr/>
            <p:nvPr/>
          </p:nvCxnSpPr>
          <p:spPr>
            <a:xfrm>
              <a:off x="395786" y="1166775"/>
              <a:ext cx="0" cy="713714"/>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682637" y="1166775"/>
              <a:ext cx="0" cy="713714"/>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1686313" y="1210370"/>
            <a:ext cx="1631616" cy="830997"/>
          </a:xfrm>
          <a:prstGeom prst="rect">
            <a:avLst/>
          </a:prstGeom>
        </p:spPr>
        <p:txBody>
          <a:bodyPr wrap="square">
            <a:spAutoFit/>
          </a:bodyPr>
          <a:lstStyle/>
          <a:p>
            <a:r>
              <a:rPr lang="en-US" sz="1600" b="1" dirty="0" smtClean="0">
                <a:solidFill>
                  <a:schemeClr val="accent2">
                    <a:lumMod val="75000"/>
                    <a:lumOff val="25000"/>
                  </a:schemeClr>
                </a:solidFill>
                <a:latin typeface="Calibri" panose="020F0502020204030204" pitchFamily="34" charset="0"/>
                <a:cs typeface="Calibri" panose="020F0502020204030204" pitchFamily="34" charset="0"/>
              </a:rPr>
              <a:t>UNMATCHED EXPERTISE and EXPERIENCE</a:t>
            </a:r>
            <a:endParaRPr lang="en-US" sz="1600" dirty="0">
              <a:solidFill>
                <a:schemeClr val="accent2">
                  <a:lumMod val="75000"/>
                  <a:lumOff val="25000"/>
                </a:schemeClr>
              </a:solidFill>
            </a:endParaRPr>
          </a:p>
        </p:txBody>
      </p:sp>
      <p:sp>
        <p:nvSpPr>
          <p:cNvPr id="44" name="Rectangle 43"/>
          <p:cNvSpPr/>
          <p:nvPr/>
        </p:nvSpPr>
        <p:spPr>
          <a:xfrm>
            <a:off x="1686312" y="2657755"/>
            <a:ext cx="1502463" cy="830997"/>
          </a:xfrm>
          <a:prstGeom prst="rect">
            <a:avLst/>
          </a:prstGeom>
        </p:spPr>
        <p:txBody>
          <a:bodyPr wrap="none">
            <a:spAutoFit/>
          </a:bodyPr>
          <a:lstStyle/>
          <a:p>
            <a:r>
              <a:rPr lang="en-US" sz="1600" b="1" dirty="0" smtClean="0">
                <a:solidFill>
                  <a:srgbClr val="00B140"/>
                </a:solidFill>
                <a:latin typeface="Calibri" panose="020F0502020204030204" pitchFamily="34" charset="0"/>
                <a:cs typeface="Calibri" panose="020F0502020204030204" pitchFamily="34" charset="0"/>
              </a:rPr>
              <a:t>COGNIZANT </a:t>
            </a:r>
          </a:p>
          <a:p>
            <a:r>
              <a:rPr lang="en-US" sz="1600" b="1" dirty="0" smtClean="0">
                <a:solidFill>
                  <a:srgbClr val="00B140"/>
                </a:solidFill>
                <a:latin typeface="Calibri" panose="020F0502020204030204" pitchFamily="34" charset="0"/>
                <a:cs typeface="Calibri" panose="020F0502020204030204" pitchFamily="34" charset="0"/>
              </a:rPr>
              <a:t>VALUE ADDS &amp; </a:t>
            </a:r>
          </a:p>
          <a:p>
            <a:r>
              <a:rPr lang="en-US" sz="1600" b="1" dirty="0" smtClean="0">
                <a:solidFill>
                  <a:srgbClr val="00B140"/>
                </a:solidFill>
                <a:latin typeface="Calibri" panose="020F0502020204030204" pitchFamily="34" charset="0"/>
                <a:cs typeface="Calibri" panose="020F0502020204030204" pitchFamily="34" charset="0"/>
              </a:rPr>
              <a:t>INVESTMENTS</a:t>
            </a:r>
            <a:endParaRPr lang="en-US" sz="1600" dirty="0">
              <a:solidFill>
                <a:srgbClr val="00B140"/>
              </a:solidFill>
            </a:endParaRPr>
          </a:p>
        </p:txBody>
      </p:sp>
      <p:sp>
        <p:nvSpPr>
          <p:cNvPr id="46" name="Rectangle 45"/>
          <p:cNvSpPr/>
          <p:nvPr/>
        </p:nvSpPr>
        <p:spPr>
          <a:xfrm>
            <a:off x="1686312" y="4520817"/>
            <a:ext cx="1641554" cy="1077218"/>
          </a:xfrm>
          <a:prstGeom prst="rect">
            <a:avLst/>
          </a:prstGeom>
        </p:spPr>
        <p:txBody>
          <a:bodyPr wrap="square">
            <a:spAutoFit/>
          </a:bodyPr>
          <a:lstStyle/>
          <a:p>
            <a:r>
              <a:rPr lang="en-US" sz="1600" b="1" dirty="0" smtClean="0">
                <a:latin typeface="Calibri" panose="020F0502020204030204" pitchFamily="34" charset="0"/>
                <a:cs typeface="Calibri" panose="020F0502020204030204" pitchFamily="34" charset="0"/>
              </a:rPr>
              <a:t>SIMPLIFIED </a:t>
            </a:r>
          </a:p>
          <a:p>
            <a:r>
              <a:rPr lang="en-US" sz="1600" b="1" dirty="0" smtClean="0">
                <a:latin typeface="Calibri" panose="020F0502020204030204" pitchFamily="34" charset="0"/>
                <a:cs typeface="Calibri" panose="020F0502020204030204" pitchFamily="34" charset="0"/>
              </a:rPr>
              <a:t>ENGAGEMENT &amp; PRICING </a:t>
            </a:r>
          </a:p>
          <a:p>
            <a:r>
              <a:rPr lang="en-US" sz="1600" b="1" dirty="0" smtClean="0">
                <a:latin typeface="Calibri" panose="020F0502020204030204" pitchFamily="34" charset="0"/>
                <a:cs typeface="Calibri" panose="020F0502020204030204" pitchFamily="34" charset="0"/>
              </a:rPr>
              <a:t>MODELS</a:t>
            </a:r>
            <a:endParaRPr lang="en-US" sz="1600" b="1" dirty="0">
              <a:latin typeface="Calibri" panose="020F0502020204030204" pitchFamily="34" charset="0"/>
              <a:cs typeface="Calibri" panose="020F0502020204030204" pitchFamily="34" charset="0"/>
            </a:endParaRPr>
          </a:p>
        </p:txBody>
      </p:sp>
      <p:grpSp>
        <p:nvGrpSpPr>
          <p:cNvPr id="50" name="Group 49"/>
          <p:cNvGrpSpPr/>
          <p:nvPr/>
        </p:nvGrpSpPr>
        <p:grpSpPr>
          <a:xfrm>
            <a:off x="3479073" y="1010900"/>
            <a:ext cx="7483788" cy="1325900"/>
            <a:chOff x="394834" y="1166775"/>
            <a:chExt cx="1287803" cy="955859"/>
          </a:xfrm>
        </p:grpSpPr>
        <p:cxnSp>
          <p:nvCxnSpPr>
            <p:cNvPr id="51" name="Straight Connector 50"/>
            <p:cNvCxnSpPr/>
            <p:nvPr/>
          </p:nvCxnSpPr>
          <p:spPr>
            <a:xfrm flipH="1">
              <a:off x="394834" y="1166775"/>
              <a:ext cx="952" cy="955859"/>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1682637" y="1166775"/>
              <a:ext cx="0" cy="955859"/>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479073" y="2657754"/>
            <a:ext cx="7490610" cy="1553820"/>
            <a:chOff x="394834" y="1305600"/>
            <a:chExt cx="1288977" cy="828907"/>
          </a:xfrm>
        </p:grpSpPr>
        <p:cxnSp>
          <p:nvCxnSpPr>
            <p:cNvPr id="54" name="Straight Connector 53"/>
            <p:cNvCxnSpPr/>
            <p:nvPr/>
          </p:nvCxnSpPr>
          <p:spPr>
            <a:xfrm>
              <a:off x="394834" y="1305600"/>
              <a:ext cx="0" cy="828907"/>
            </a:xfrm>
            <a:prstGeom prst="line">
              <a:avLst/>
            </a:prstGeom>
            <a:ln w="19050" cap="rnd">
              <a:solidFill>
                <a:schemeClr val="accent6"/>
              </a:soli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83811" y="1305600"/>
              <a:ext cx="0" cy="828907"/>
            </a:xfrm>
            <a:prstGeom prst="line">
              <a:avLst/>
            </a:prstGeom>
            <a:ln w="19050" cap="rnd">
              <a:solidFill>
                <a:schemeClr val="accent6"/>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472250" y="4427527"/>
            <a:ext cx="7490611" cy="1170506"/>
            <a:chOff x="393660" y="1166775"/>
            <a:chExt cx="1288977" cy="843833"/>
          </a:xfrm>
        </p:grpSpPr>
        <p:cxnSp>
          <p:nvCxnSpPr>
            <p:cNvPr id="57" name="Straight Connector 56"/>
            <p:cNvCxnSpPr/>
            <p:nvPr/>
          </p:nvCxnSpPr>
          <p:spPr>
            <a:xfrm flipH="1">
              <a:off x="393660" y="1166775"/>
              <a:ext cx="2126" cy="821736"/>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682637" y="1166775"/>
              <a:ext cx="0" cy="843833"/>
            </a:xfrm>
            <a:prstGeom prst="line">
              <a:avLst/>
            </a:prstGeom>
            <a:ln w="19050" cap="rnd">
              <a:solidFill>
                <a:srgbClr val="065DB4"/>
              </a:solidFill>
              <a:prstDash val="sysDot"/>
              <a:round/>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554776" y="1026220"/>
            <a:ext cx="7241408" cy="1384995"/>
          </a:xfrm>
          <a:prstGeom prst="rect">
            <a:avLst/>
          </a:prstGeom>
        </p:spPr>
        <p:txBody>
          <a:bodyPr wrap="square">
            <a:spAutoFit/>
          </a:bodyPr>
          <a:lstStyle/>
          <a:p>
            <a:pPr marL="171450" indent="-171450">
              <a:buFont typeface="Arial" panose="020B0604020202020204" pitchFamily="34" charset="0"/>
              <a:buChar char="•"/>
            </a:pPr>
            <a:r>
              <a:rPr lang="en-US" sz="1400" dirty="0" smtClean="0">
                <a:solidFill>
                  <a:schemeClr val="tx2">
                    <a:lumMod val="85000"/>
                    <a:lumOff val="15000"/>
                  </a:schemeClr>
                </a:solidFill>
                <a:latin typeface="Calibri" panose="020F0502020204030204" pitchFamily="34" charset="0"/>
                <a:cs typeface="Calibri" panose="020F0502020204030204" pitchFamily="34" charset="0"/>
              </a:rPr>
              <a:t>The program will be overseen by a </a:t>
            </a:r>
            <a:r>
              <a:rPr lang="en-US" sz="1400" b="1" dirty="0" smtClean="0">
                <a:solidFill>
                  <a:srgbClr val="CC6600"/>
                </a:solidFill>
                <a:latin typeface="Calibri" panose="020F0502020204030204" pitchFamily="34" charset="0"/>
                <a:cs typeface="Calibri" panose="020F0502020204030204" pitchFamily="34" charset="0"/>
              </a:rPr>
              <a:t>Enterprise Mobility Strategist </a:t>
            </a:r>
            <a:r>
              <a:rPr lang="en-US" sz="1400" dirty="0">
                <a:solidFill>
                  <a:schemeClr val="tx2">
                    <a:lumMod val="85000"/>
                    <a:lumOff val="15000"/>
                  </a:schemeClr>
                </a:solidFill>
                <a:latin typeface="Calibri" panose="020F0502020204030204" pitchFamily="34" charset="0"/>
                <a:cs typeface="Calibri" panose="020F0502020204030204" pitchFamily="34" charset="0"/>
              </a:rPr>
              <a:t>with</a:t>
            </a:r>
            <a:r>
              <a:rPr lang="en-US" sz="1400" b="1" dirty="0">
                <a:solidFill>
                  <a:srgbClr val="CC6600"/>
                </a:solidFill>
                <a:latin typeface="Calibri" panose="020F0502020204030204" pitchFamily="34" charset="0"/>
                <a:cs typeface="Calibri" panose="020F0502020204030204" pitchFamily="34" charset="0"/>
              </a:rPr>
              <a:t> proven experience in similar programs </a:t>
            </a:r>
            <a:endParaRPr lang="en-US" sz="1400" b="1" dirty="0" smtClean="0">
              <a:solidFill>
                <a:srgbClr val="CC66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smtClean="0">
                <a:solidFill>
                  <a:schemeClr val="tx2">
                    <a:lumMod val="85000"/>
                    <a:lumOff val="15000"/>
                  </a:schemeClr>
                </a:solidFill>
                <a:latin typeface="Calibri" panose="020F0502020204030204" pitchFamily="34" charset="0"/>
                <a:cs typeface="Calibri" panose="020F0502020204030204" pitchFamily="34" charset="0"/>
              </a:rPr>
              <a:t>Cognizant will bring in a </a:t>
            </a:r>
            <a:r>
              <a:rPr lang="en-US" sz="1400" b="1" dirty="0">
                <a:solidFill>
                  <a:srgbClr val="CC6600"/>
                </a:solidFill>
                <a:latin typeface="Calibri" panose="020F0502020204030204" pitchFamily="34" charset="0"/>
                <a:cs typeface="Calibri" panose="020F0502020204030204" pitchFamily="34" charset="0"/>
              </a:rPr>
              <a:t>S</a:t>
            </a:r>
            <a:r>
              <a:rPr lang="en-US" sz="1400" b="1" dirty="0" smtClean="0">
                <a:solidFill>
                  <a:srgbClr val="CC6600"/>
                </a:solidFill>
                <a:latin typeface="Calibri" panose="020F0502020204030204" pitchFamily="34" charset="0"/>
                <a:cs typeface="Calibri" panose="020F0502020204030204" pitchFamily="34" charset="0"/>
              </a:rPr>
              <a:t>easoned Team </a:t>
            </a:r>
            <a:r>
              <a:rPr lang="en-US" sz="1400" b="1" dirty="0">
                <a:solidFill>
                  <a:srgbClr val="CC6600"/>
                </a:solidFill>
                <a:latin typeface="Calibri" panose="020F0502020204030204" pitchFamily="34" charset="0"/>
                <a:cs typeface="Calibri" panose="020F0502020204030204" pitchFamily="34" charset="0"/>
              </a:rPr>
              <a:t>of </a:t>
            </a:r>
            <a:r>
              <a:rPr lang="en-US" sz="1400" b="1" dirty="0" smtClean="0">
                <a:solidFill>
                  <a:srgbClr val="CC6600"/>
                </a:solidFill>
                <a:latin typeface="Calibri" panose="020F0502020204030204" pitchFamily="34" charset="0"/>
                <a:cs typeface="Calibri" panose="020F0502020204030204" pitchFamily="34" charset="0"/>
              </a:rPr>
              <a:t>Experts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with strong </a:t>
            </a:r>
            <a:r>
              <a:rPr lang="en-US" sz="1400" dirty="0">
                <a:solidFill>
                  <a:schemeClr val="tx2">
                    <a:lumMod val="85000"/>
                    <a:lumOff val="15000"/>
                  </a:schemeClr>
                </a:solidFill>
                <a:latin typeface="Calibri" panose="020F0502020204030204" pitchFamily="34" charset="0"/>
                <a:cs typeface="Calibri" panose="020F0502020204030204" pitchFamily="34" charset="0"/>
              </a:rPr>
              <a:t>Android experience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in executing similar </a:t>
            </a:r>
            <a:r>
              <a:rPr lang="en-US" sz="1400" dirty="0">
                <a:solidFill>
                  <a:schemeClr val="tx2">
                    <a:lumMod val="85000"/>
                    <a:lumOff val="15000"/>
                  </a:schemeClr>
                </a:solidFill>
                <a:latin typeface="Calibri" panose="020F0502020204030204" pitchFamily="34" charset="0"/>
                <a:cs typeface="Calibri" panose="020F0502020204030204" pitchFamily="34" charset="0"/>
              </a:rPr>
              <a:t>programs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as </a:t>
            </a:r>
            <a:r>
              <a:rPr lang="en-US" sz="1400" b="1" u="sng" dirty="0">
                <a:solidFill>
                  <a:srgbClr val="CC6600"/>
                </a:solidFill>
                <a:latin typeface="Calibri" panose="020F0502020204030204" pitchFamily="34" charset="0"/>
                <a:cs typeface="Calibri" panose="020F0502020204030204" pitchFamily="34" charset="0"/>
              </a:rPr>
              <a:t>Anchor team on Day-1</a:t>
            </a:r>
          </a:p>
          <a:p>
            <a:pPr marL="171450" indent="-171450">
              <a:buFont typeface="Arial" panose="020B0604020202020204" pitchFamily="34" charset="0"/>
              <a:buChar char="•"/>
            </a:pPr>
            <a:r>
              <a:rPr lang="en-US" sz="1400" dirty="0" smtClean="0">
                <a:solidFill>
                  <a:schemeClr val="tx2">
                    <a:lumMod val="85000"/>
                    <a:lumOff val="15000"/>
                  </a:schemeClr>
                </a:solidFill>
                <a:latin typeface="Calibri" panose="020F0502020204030204" pitchFamily="34" charset="0"/>
                <a:cs typeface="Calibri" panose="020F0502020204030204" pitchFamily="34" charset="0"/>
              </a:rPr>
              <a:t>The program will be supported by </a:t>
            </a:r>
            <a:r>
              <a:rPr lang="en-US" sz="1400" b="1" dirty="0">
                <a:solidFill>
                  <a:srgbClr val="CC6600"/>
                </a:solidFill>
                <a:latin typeface="Calibri" panose="020F0502020204030204" pitchFamily="34" charset="0"/>
                <a:cs typeface="Calibri" panose="020F0502020204030204" pitchFamily="34" charset="0"/>
              </a:rPr>
              <a:t>Cognizant Digital practice,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bringing in our collective Digital experience from serving Digital leaders</a:t>
            </a:r>
          </a:p>
        </p:txBody>
      </p:sp>
      <p:sp>
        <p:nvSpPr>
          <p:cNvPr id="32" name="Rectangle 31"/>
          <p:cNvSpPr/>
          <p:nvPr/>
        </p:nvSpPr>
        <p:spPr>
          <a:xfrm>
            <a:off x="3554775" y="2679065"/>
            <a:ext cx="6910024" cy="1384995"/>
          </a:xfrm>
          <a:prstGeom prst="rect">
            <a:avLst/>
          </a:prstGeom>
        </p:spPr>
        <p:txBody>
          <a:bodyPr wrap="square">
            <a:spAutoFit/>
          </a:bodyPr>
          <a:lstStyle/>
          <a:p>
            <a:pPr marL="285750" indent="-285750">
              <a:buFont typeface="Arial" panose="020B0604020202020204" pitchFamily="34" charset="0"/>
              <a:buChar char="•"/>
            </a:pPr>
            <a:r>
              <a:rPr lang="en-US" sz="1400" dirty="0" smtClean="0">
                <a:solidFill>
                  <a:schemeClr val="tx2">
                    <a:lumMod val="85000"/>
                    <a:lumOff val="15000"/>
                  </a:schemeClr>
                </a:solidFill>
                <a:latin typeface="Calibri" panose="020F0502020204030204" pitchFamily="34" charset="0"/>
                <a:cs typeface="Calibri" panose="020F0502020204030204" pitchFamily="34" charset="0"/>
              </a:rPr>
              <a:t>Cognizant will provide US Bank access </a:t>
            </a:r>
            <a:r>
              <a:rPr lang="en-US" sz="1400" dirty="0">
                <a:solidFill>
                  <a:schemeClr val="tx2">
                    <a:lumMod val="85000"/>
                    <a:lumOff val="15000"/>
                  </a:schemeClr>
                </a:solidFill>
                <a:latin typeface="Calibri" panose="020F0502020204030204" pitchFamily="34" charset="0"/>
                <a:cs typeface="Calibri" panose="020F0502020204030204" pitchFamily="34" charset="0"/>
              </a:rPr>
              <a:t>to </a:t>
            </a:r>
            <a:r>
              <a:rPr lang="en-US" sz="1400" b="1" dirty="0">
                <a:solidFill>
                  <a:srgbClr val="CC6600"/>
                </a:solidFill>
                <a:latin typeface="Calibri" panose="020F0502020204030204" pitchFamily="34" charset="0"/>
                <a:cs typeface="Calibri" panose="020F0502020204030204" pitchFamily="34" charset="0"/>
              </a:rPr>
              <a:t>FASTEST - Cognizant Mobile testing </a:t>
            </a:r>
            <a:r>
              <a:rPr lang="en-US" sz="1400" dirty="0">
                <a:solidFill>
                  <a:schemeClr val="tx2">
                    <a:lumMod val="85000"/>
                    <a:lumOff val="15000"/>
                  </a:schemeClr>
                </a:solidFill>
                <a:latin typeface="Calibri" panose="020F0502020204030204" pitchFamily="34" charset="0"/>
                <a:cs typeface="Calibri" panose="020F0502020204030204" pitchFamily="34" charset="0"/>
              </a:rPr>
              <a:t>lab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to accelerate </a:t>
            </a:r>
            <a:r>
              <a:rPr lang="en-US" sz="1400" dirty="0">
                <a:solidFill>
                  <a:schemeClr val="tx2">
                    <a:lumMod val="85000"/>
                    <a:lumOff val="15000"/>
                  </a:schemeClr>
                </a:solidFill>
                <a:latin typeface="Calibri" panose="020F0502020204030204" pitchFamily="34" charset="0"/>
                <a:cs typeface="Calibri" panose="020F0502020204030204" pitchFamily="34" charset="0"/>
              </a:rPr>
              <a:t>testing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of this engagement</a:t>
            </a:r>
            <a:endParaRPr lang="en-US" sz="1400" dirty="0">
              <a:solidFill>
                <a:schemeClr val="tx2">
                  <a:lumMod val="85000"/>
                  <a:lumOff val="15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solidFill>
                  <a:schemeClr val="tx2">
                    <a:lumMod val="85000"/>
                    <a:lumOff val="15000"/>
                  </a:schemeClr>
                </a:solidFill>
                <a:latin typeface="Calibri" panose="020F0502020204030204" pitchFamily="34" charset="0"/>
                <a:cs typeface="Calibri" panose="020F0502020204030204" pitchFamily="34" charset="0"/>
              </a:rPr>
              <a:t>Cognizant will build </a:t>
            </a:r>
            <a:r>
              <a:rPr lang="en-US" sz="1400" b="1" dirty="0">
                <a:solidFill>
                  <a:srgbClr val="CC6600"/>
                </a:solidFill>
                <a:latin typeface="Calibri" panose="020F0502020204030204" pitchFamily="34" charset="0"/>
                <a:cs typeface="Calibri" panose="020F0502020204030204" pitchFamily="34" charset="0"/>
              </a:rPr>
              <a:t>Reusable Component Repository </a:t>
            </a:r>
            <a:r>
              <a:rPr lang="en-US" sz="1400" dirty="0">
                <a:solidFill>
                  <a:schemeClr val="tx2">
                    <a:lumMod val="85000"/>
                    <a:lumOff val="15000"/>
                  </a:schemeClr>
                </a:solidFill>
                <a:latin typeface="Calibri" panose="020F0502020204030204" pitchFamily="34" charset="0"/>
                <a:cs typeface="Calibri" panose="020F0502020204030204" pitchFamily="34" charset="0"/>
              </a:rPr>
              <a:t>to be used for future </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releases</a:t>
            </a:r>
          </a:p>
          <a:p>
            <a:pPr marL="285750" indent="-285750">
              <a:buFont typeface="Arial" panose="020B0604020202020204" pitchFamily="34" charset="0"/>
              <a:buChar char="•"/>
            </a:pPr>
            <a:r>
              <a:rPr lang="en-US" sz="1400" dirty="0">
                <a:solidFill>
                  <a:schemeClr val="tx2">
                    <a:lumMod val="85000"/>
                    <a:lumOff val="15000"/>
                  </a:schemeClr>
                </a:solidFill>
                <a:latin typeface="Calibri" panose="020F0502020204030204" pitchFamily="34" charset="0"/>
                <a:cs typeface="Calibri" panose="020F0502020204030204" pitchFamily="34" charset="0"/>
              </a:rPr>
              <a:t>Cognizant </a:t>
            </a:r>
            <a:r>
              <a:rPr lang="en-US" sz="1400" b="1" dirty="0">
                <a:solidFill>
                  <a:srgbClr val="CC6600"/>
                </a:solidFill>
                <a:latin typeface="Calibri" panose="020F0502020204030204" pitchFamily="34" charset="0"/>
                <a:cs typeface="Calibri" panose="020F0502020204030204" pitchFamily="34" charset="0"/>
              </a:rPr>
              <a:t>investments</a:t>
            </a:r>
            <a:r>
              <a:rPr lang="en-US" sz="1400" dirty="0" smtClean="0">
                <a:solidFill>
                  <a:schemeClr val="tx2">
                    <a:lumMod val="85000"/>
                    <a:lumOff val="15000"/>
                  </a:schemeClr>
                </a:solidFill>
                <a:latin typeface="Calibri" panose="020F0502020204030204" pitchFamily="34" charset="0"/>
                <a:cs typeface="Calibri" panose="020F0502020204030204" pitchFamily="34" charset="0"/>
              </a:rPr>
              <a:t>  </a:t>
            </a:r>
            <a:r>
              <a:rPr lang="en-US" sz="1400" dirty="0">
                <a:solidFill>
                  <a:schemeClr val="tx2">
                    <a:lumMod val="85000"/>
                    <a:lumOff val="15000"/>
                  </a:schemeClr>
                </a:solidFill>
                <a:latin typeface="Calibri" panose="020F0502020204030204" pitchFamily="34" charset="0"/>
                <a:cs typeface="Calibri" panose="020F0502020204030204" pitchFamily="34" charset="0"/>
              </a:rPr>
              <a:t>in the program through </a:t>
            </a:r>
          </a:p>
          <a:p>
            <a:pPr marL="800100" lvl="1" indent="-342900">
              <a:buFont typeface="+mj-lt"/>
              <a:buAutoNum type="alphaLcParenR"/>
            </a:pPr>
            <a:r>
              <a:rPr lang="en-US" sz="1400" dirty="0">
                <a:solidFill>
                  <a:schemeClr val="tx2">
                    <a:lumMod val="85000"/>
                    <a:lumOff val="15000"/>
                  </a:schemeClr>
                </a:solidFill>
                <a:latin typeface="Calibri" panose="020F0502020204030204" pitchFamily="34" charset="0"/>
                <a:cs typeface="Calibri" panose="020F0502020204030204" pitchFamily="34" charset="0"/>
              </a:rPr>
              <a:t>An</a:t>
            </a:r>
            <a:r>
              <a:rPr lang="en-US" sz="1400" b="1" dirty="0" smtClean="0">
                <a:solidFill>
                  <a:srgbClr val="CC6600"/>
                </a:solidFill>
                <a:latin typeface="Calibri" panose="020F0502020204030204" pitchFamily="34" charset="0"/>
                <a:cs typeface="Calibri" panose="020F0502020204030204" pitchFamily="34" charset="0"/>
              </a:rPr>
              <a:t> upfront discount </a:t>
            </a:r>
            <a:r>
              <a:rPr lang="en-US" sz="1400" dirty="0">
                <a:solidFill>
                  <a:schemeClr val="tx2">
                    <a:lumMod val="85000"/>
                    <a:lumOff val="15000"/>
                  </a:schemeClr>
                </a:solidFill>
                <a:latin typeface="Calibri" panose="020F0502020204030204" pitchFamily="34" charset="0"/>
                <a:cs typeface="Calibri" panose="020F0502020204030204" pitchFamily="34" charset="0"/>
              </a:rPr>
              <a:t>on the Total price </a:t>
            </a:r>
            <a:r>
              <a:rPr lang="en-US" sz="1400" i="1" u="sng" dirty="0">
                <a:solidFill>
                  <a:schemeClr val="tx2">
                    <a:lumMod val="85000"/>
                    <a:lumOff val="15000"/>
                  </a:schemeClr>
                </a:solidFill>
                <a:latin typeface="Calibri" panose="020F0502020204030204" pitchFamily="34" charset="0"/>
                <a:cs typeface="Calibri" panose="020F0502020204030204" pitchFamily="34" charset="0"/>
              </a:rPr>
              <a:t>and  </a:t>
            </a:r>
          </a:p>
          <a:p>
            <a:pPr marL="800100" lvl="1" indent="-342900">
              <a:buFont typeface="+mj-lt"/>
              <a:buAutoNum type="alphaLcParenR"/>
            </a:pPr>
            <a:r>
              <a:rPr lang="en-US" sz="1400" dirty="0">
                <a:solidFill>
                  <a:schemeClr val="tx2">
                    <a:lumMod val="85000"/>
                    <a:lumOff val="15000"/>
                  </a:schemeClr>
                </a:solidFill>
                <a:latin typeface="Calibri" panose="020F0502020204030204" pitchFamily="34" charset="0"/>
                <a:cs typeface="Calibri" panose="020F0502020204030204" pitchFamily="34" charset="0"/>
              </a:rPr>
              <a:t>Leveraging Credits from </a:t>
            </a:r>
            <a:r>
              <a:rPr lang="en-US" sz="1400" b="1" i="1" dirty="0" smtClean="0">
                <a:solidFill>
                  <a:srgbClr val="CC6600"/>
                </a:solidFill>
                <a:latin typeface="Calibri" panose="020F0502020204030204" pitchFamily="34" charset="0"/>
                <a:cs typeface="Calibri" panose="020F0502020204030204" pitchFamily="34" charset="0"/>
              </a:rPr>
              <a:t>Cognizant Innovation Fund </a:t>
            </a:r>
            <a:r>
              <a:rPr lang="en-US" sz="1400" dirty="0">
                <a:solidFill>
                  <a:schemeClr val="tx2">
                    <a:lumMod val="85000"/>
                    <a:lumOff val="15000"/>
                  </a:schemeClr>
                </a:solidFill>
                <a:latin typeface="Calibri" panose="020F0502020204030204" pitchFamily="34" charset="0"/>
                <a:cs typeface="Calibri" panose="020F0502020204030204" pitchFamily="34" charset="0"/>
              </a:rPr>
              <a:t>for US Bank</a:t>
            </a:r>
          </a:p>
        </p:txBody>
      </p:sp>
      <p:sp>
        <p:nvSpPr>
          <p:cNvPr id="33" name="Rectangle 32"/>
          <p:cNvSpPr/>
          <p:nvPr/>
        </p:nvSpPr>
        <p:spPr>
          <a:xfrm>
            <a:off x="3554776" y="4397831"/>
            <a:ext cx="7408084" cy="1169551"/>
          </a:xfrm>
          <a:prstGeom prst="rect">
            <a:avLst/>
          </a:prstGeom>
        </p:spPr>
        <p:txBody>
          <a:bodyPr wrap="square">
            <a:spAutoFit/>
          </a:bodyPr>
          <a:lstStyle/>
          <a:p>
            <a:pPr marL="285750" indent="-285750">
              <a:buFont typeface="Arial" panose="020B0604020202020204" pitchFamily="34" charset="0"/>
              <a:buChar char="•"/>
            </a:pPr>
            <a:r>
              <a:rPr lang="en-US" sz="1400" kern="0" dirty="0" smtClean="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rPr>
              <a:t>Cognizant is open to the following pricing models, in addition to traditional T&amp;M based Model</a:t>
            </a:r>
          </a:p>
          <a:p>
            <a:pPr marL="800100" lvl="1" indent="-342900">
              <a:buFont typeface="+mj-lt"/>
              <a:buAutoNum type="alphaLcParenR"/>
            </a:pPr>
            <a:r>
              <a:rPr lang="en-US" sz="1400" b="1" u="sng" dirty="0" smtClean="0">
                <a:solidFill>
                  <a:srgbClr val="CC6600"/>
                </a:solidFill>
                <a:latin typeface="Calibri" panose="020F0502020204030204" pitchFamily="34" charset="0"/>
                <a:cs typeface="Calibri" panose="020F0502020204030204" pitchFamily="34" charset="0"/>
              </a:rPr>
              <a:t>Fixed </a:t>
            </a:r>
            <a:r>
              <a:rPr lang="en-US" sz="1400" b="1" u="sng" dirty="0">
                <a:solidFill>
                  <a:srgbClr val="CC6600"/>
                </a:solidFill>
                <a:latin typeface="Calibri" panose="020F0502020204030204" pitchFamily="34" charset="0"/>
                <a:cs typeface="Calibri" panose="020F0502020204030204" pitchFamily="34" charset="0"/>
              </a:rPr>
              <a:t>price </a:t>
            </a:r>
            <a:r>
              <a:rPr lang="en-US" sz="1400" kern="0" dirty="0" smtClean="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rPr>
              <a:t>for the entire engagement</a:t>
            </a:r>
          </a:p>
          <a:p>
            <a:pPr marL="800100" lvl="1" indent="-342900">
              <a:buFont typeface="+mj-lt"/>
              <a:buAutoNum type="alphaLcParenR"/>
            </a:pPr>
            <a:r>
              <a:rPr lang="en-US" sz="1400" b="1" u="sng" dirty="0">
                <a:solidFill>
                  <a:srgbClr val="CC6600"/>
                </a:solidFill>
                <a:latin typeface="Calibri" panose="020F0502020204030204" pitchFamily="34" charset="0"/>
                <a:cs typeface="Calibri" panose="020F0502020204030204" pitchFamily="34" charset="0"/>
              </a:rPr>
              <a:t>A Flat </a:t>
            </a:r>
            <a:r>
              <a:rPr lang="en-US" sz="1400" b="1" u="sng" dirty="0" smtClean="0">
                <a:solidFill>
                  <a:srgbClr val="CC6600"/>
                </a:solidFill>
                <a:latin typeface="Calibri" panose="020F0502020204030204" pitchFamily="34" charset="0"/>
                <a:cs typeface="Calibri" panose="020F0502020204030204" pitchFamily="34" charset="0"/>
              </a:rPr>
              <a:t>Fee per-month  </a:t>
            </a:r>
            <a:r>
              <a:rPr lang="en-US" sz="1400" kern="0" dirty="0" smtClean="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rPr>
              <a:t>for the PODs </a:t>
            </a:r>
          </a:p>
          <a:p>
            <a:pPr marL="285750" indent="-285750">
              <a:buFont typeface="Arial" panose="020B0604020202020204" pitchFamily="34" charset="0"/>
              <a:buChar char="•"/>
            </a:pPr>
            <a:r>
              <a:rPr lang="en-US" sz="1400" kern="0" dirty="0" smtClean="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rPr>
              <a:t>Cognizant is open to start a </a:t>
            </a:r>
            <a:r>
              <a:rPr lang="en-US" sz="1400" b="1" u="sng" dirty="0">
                <a:solidFill>
                  <a:srgbClr val="CC6600"/>
                </a:solidFill>
                <a:latin typeface="Calibri" panose="020F0502020204030204" pitchFamily="34" charset="0"/>
                <a:cs typeface="Calibri" panose="020F0502020204030204" pitchFamily="34" charset="0"/>
              </a:rPr>
              <a:t>new Delivery Center in Minneapolis </a:t>
            </a:r>
            <a:r>
              <a:rPr lang="en-US" sz="1400" kern="0" dirty="0" smtClean="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rPr>
              <a:t>for US Bank in 2019 for the engagement, should US Bank prefer</a:t>
            </a:r>
            <a:endParaRPr lang="en-US" sz="1400" kern="0" dirty="0">
              <a:solidFill>
                <a:schemeClr val="bg2">
                  <a:lumMod val="25000"/>
                </a:schemeClr>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1341893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DD14F-D7E0-8E4A-927F-720293765D05}"/>
              </a:ext>
            </a:extLst>
          </p:cNvPr>
          <p:cNvSpPr>
            <a:spLocks noGrp="1"/>
          </p:cNvSpPr>
          <p:nvPr>
            <p:ph type="title"/>
          </p:nvPr>
        </p:nvSpPr>
        <p:spPr/>
        <p:txBody>
          <a:bodyPr/>
          <a:lstStyle/>
          <a:p>
            <a:r>
              <a:rPr lang="en-US" smtClean="0"/>
              <a:t>Our Understanding of Scope</a:t>
            </a:r>
            <a:endParaRPr lang="en-US" dirty="0"/>
          </a:p>
        </p:txBody>
      </p:sp>
      <p:grpSp>
        <p:nvGrpSpPr>
          <p:cNvPr id="12" name="Group 11"/>
          <p:cNvGrpSpPr/>
          <p:nvPr/>
        </p:nvGrpSpPr>
        <p:grpSpPr>
          <a:xfrm>
            <a:off x="258097" y="742343"/>
            <a:ext cx="5856101" cy="5403625"/>
            <a:chOff x="258097" y="742343"/>
            <a:chExt cx="5856101" cy="5403625"/>
          </a:xfrm>
        </p:grpSpPr>
        <p:sp>
          <p:nvSpPr>
            <p:cNvPr id="6" name="Rounded Rectangle 5"/>
            <p:cNvSpPr/>
            <p:nvPr/>
          </p:nvSpPr>
          <p:spPr>
            <a:xfrm>
              <a:off x="897190" y="742343"/>
              <a:ext cx="4963964" cy="2621174"/>
            </a:xfrm>
            <a:prstGeom prst="roundRect">
              <a:avLst>
                <a:gd name="adj" fmla="val 25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897190" y="3524794"/>
              <a:ext cx="4963964" cy="2621174"/>
            </a:xfrm>
            <a:prstGeom prst="roundRect">
              <a:avLst>
                <a:gd name="adj" fmla="val 25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258097" y="4139067"/>
              <a:ext cx="1278185" cy="1278185"/>
              <a:chOff x="301234" y="3758601"/>
              <a:chExt cx="1278185" cy="1278185"/>
            </a:xfrm>
          </p:grpSpPr>
          <p:grpSp>
            <p:nvGrpSpPr>
              <p:cNvPr id="36" name="Group 35"/>
              <p:cNvGrpSpPr/>
              <p:nvPr/>
            </p:nvGrpSpPr>
            <p:grpSpPr>
              <a:xfrm>
                <a:off x="301234" y="3758601"/>
                <a:ext cx="1278185" cy="1278185"/>
                <a:chOff x="301234" y="1360175"/>
                <a:chExt cx="1278185" cy="1278185"/>
              </a:xfrm>
            </p:grpSpPr>
            <p:sp>
              <p:nvSpPr>
                <p:cNvPr id="37" name="Oval 36"/>
                <p:cNvSpPr/>
                <p:nvPr/>
              </p:nvSpPr>
              <p:spPr>
                <a:xfrm>
                  <a:off x="301234" y="1360175"/>
                  <a:ext cx="1278185" cy="1278185"/>
                </a:xfrm>
                <a:prstGeom prst="ellipse">
                  <a:avLst/>
                </a:prstGeom>
                <a:solidFill>
                  <a:schemeClr val="bg1"/>
                </a:solidFill>
                <a:ln w="38100">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95786" y="1454727"/>
                  <a:ext cx="1094509" cy="1094509"/>
                </a:xfrm>
                <a:prstGeom prst="ellipse">
                  <a:avLst/>
                </a:prstGeom>
                <a:solidFill>
                  <a:schemeClr val="accent2">
                    <a:lumMod val="75000"/>
                    <a:lumOff val="25000"/>
                  </a:schemeClr>
                </a:solidFill>
                <a:ln w="76200">
                  <a:solidFill>
                    <a:schemeClr val="accent1">
                      <a:lumMod val="60000"/>
                      <a:lumOff val="4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455" y="4052466"/>
                <a:ext cx="721742" cy="690453"/>
              </a:xfrm>
              <a:prstGeom prst="rect">
                <a:avLst/>
              </a:prstGeom>
            </p:spPr>
          </p:pic>
        </p:grpSp>
        <p:grpSp>
          <p:nvGrpSpPr>
            <p:cNvPr id="7" name="Group 6"/>
            <p:cNvGrpSpPr/>
            <p:nvPr/>
          </p:nvGrpSpPr>
          <p:grpSpPr>
            <a:xfrm>
              <a:off x="258097" y="1466295"/>
              <a:ext cx="1278185" cy="1278185"/>
              <a:chOff x="301234" y="1360175"/>
              <a:chExt cx="1278185" cy="1278185"/>
            </a:xfrm>
          </p:grpSpPr>
          <p:grpSp>
            <p:nvGrpSpPr>
              <p:cNvPr id="5" name="Group 4"/>
              <p:cNvGrpSpPr/>
              <p:nvPr/>
            </p:nvGrpSpPr>
            <p:grpSpPr>
              <a:xfrm>
                <a:off x="301234" y="1360175"/>
                <a:ext cx="1278185" cy="1278185"/>
                <a:chOff x="301234" y="1360175"/>
                <a:chExt cx="1278185" cy="1278185"/>
              </a:xfrm>
            </p:grpSpPr>
            <p:sp>
              <p:nvSpPr>
                <p:cNvPr id="35" name="Oval 34"/>
                <p:cNvSpPr/>
                <p:nvPr/>
              </p:nvSpPr>
              <p:spPr>
                <a:xfrm>
                  <a:off x="301234" y="1360175"/>
                  <a:ext cx="1278185" cy="1278185"/>
                </a:xfrm>
                <a:prstGeom prst="ellipse">
                  <a:avLst/>
                </a:prstGeom>
                <a:solidFill>
                  <a:schemeClr val="bg1"/>
                </a:solidFill>
                <a:ln w="38100">
                  <a:solidFill>
                    <a:schemeClr val="bg1">
                      <a:lumMod val="8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95786" y="1454727"/>
                  <a:ext cx="1094509" cy="1094509"/>
                </a:xfrm>
                <a:prstGeom prst="ellipse">
                  <a:avLst/>
                </a:prstGeom>
                <a:solidFill>
                  <a:srgbClr val="00B140"/>
                </a:solidFill>
                <a:ln w="76200">
                  <a:solidFill>
                    <a:schemeClr val="bg2">
                      <a:lumMod val="65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5077" y="1530747"/>
                <a:ext cx="1018908" cy="974734"/>
              </a:xfrm>
              <a:prstGeom prst="rect">
                <a:avLst/>
              </a:prstGeom>
            </p:spPr>
          </p:pic>
        </p:grpSp>
        <p:sp>
          <p:nvSpPr>
            <p:cNvPr id="41" name="TextBox 40"/>
            <p:cNvSpPr txBox="1"/>
            <p:nvPr/>
          </p:nvSpPr>
          <p:spPr>
            <a:xfrm>
              <a:off x="1498597" y="3635230"/>
              <a:ext cx="1624099" cy="369332"/>
            </a:xfrm>
            <a:prstGeom prst="rect">
              <a:avLst/>
            </a:prstGeom>
            <a:noFill/>
          </p:spPr>
          <p:txBody>
            <a:bodyPr wrap="square" rtlCol="0">
              <a:spAutoFit/>
            </a:bodyPr>
            <a:lstStyle>
              <a:defPPr>
                <a:defRPr lang="en-US"/>
              </a:defPPr>
              <a:lvl1pPr>
                <a:defRPr sz="1200">
                  <a:solidFill>
                    <a:prstClr val="white"/>
                  </a:solidFill>
                  <a:latin typeface="Segoe UI" panose="020B0502040204020203" pitchFamily="34" charset="0"/>
                  <a:ea typeface="Segoe UI" panose="020B0502040204020203" pitchFamily="34" charset="0"/>
                  <a:cs typeface="Segoe UI" panose="020B0502040204020203" pitchFamily="34" charset="0"/>
                </a:defRPr>
              </a:lvl1pPr>
            </a:lstStyle>
            <a:p>
              <a:pPr defTabSz="1218602"/>
              <a:r>
                <a:rPr lang="en-US" sz="1800" b="1" dirty="0" smtClean="0">
                  <a:solidFill>
                    <a:schemeClr val="accent2">
                      <a:lumMod val="75000"/>
                      <a:lumOff val="25000"/>
                    </a:schemeClr>
                  </a:solidFill>
                  <a:latin typeface="Calibri" panose="020F0502020204030204" pitchFamily="34" charset="0"/>
                  <a:cs typeface="Calibri" panose="020F0502020204030204" pitchFamily="34" charset="0"/>
                </a:rPr>
                <a:t>OUT OF SCOPE</a:t>
              </a:r>
              <a:endParaRPr lang="en-US" sz="1800" b="1" dirty="0">
                <a:solidFill>
                  <a:schemeClr val="accent2">
                    <a:lumMod val="75000"/>
                    <a:lumOff val="25000"/>
                  </a:schemeClr>
                </a:solidFill>
                <a:latin typeface="Calibri" panose="020F0502020204030204" pitchFamily="34" charset="0"/>
                <a:cs typeface="Calibri" panose="020F0502020204030204" pitchFamily="34" charset="0"/>
              </a:endParaRPr>
            </a:p>
          </p:txBody>
        </p:sp>
        <p:sp>
          <p:nvSpPr>
            <p:cNvPr id="42" name="TextBox 41"/>
            <p:cNvSpPr txBox="1"/>
            <p:nvPr/>
          </p:nvSpPr>
          <p:spPr>
            <a:xfrm>
              <a:off x="1536282" y="867731"/>
              <a:ext cx="804964" cy="369332"/>
            </a:xfrm>
            <a:prstGeom prst="rect">
              <a:avLst/>
            </a:prstGeom>
            <a:noFill/>
          </p:spPr>
          <p:txBody>
            <a:bodyPr wrap="none" rtlCol="0">
              <a:spAutoFit/>
            </a:bodyPr>
            <a:lstStyle>
              <a:defPPr>
                <a:defRPr lang="en-US"/>
              </a:defPPr>
              <a:lvl1pPr>
                <a:defRPr sz="1200">
                  <a:solidFill>
                    <a:prstClr val="white"/>
                  </a:solidFill>
                  <a:latin typeface="Segoe UI" panose="020B0502040204020203" pitchFamily="34" charset="0"/>
                  <a:ea typeface="Segoe UI" panose="020B0502040204020203" pitchFamily="34" charset="0"/>
                  <a:cs typeface="Segoe UI" panose="020B0502040204020203" pitchFamily="34" charset="0"/>
                </a:defRPr>
              </a:lvl1pPr>
            </a:lstStyle>
            <a:p>
              <a:pPr algn="ctr" defTabSz="1218602"/>
              <a:r>
                <a:rPr lang="en-US" sz="1800" b="1" dirty="0" smtClean="0">
                  <a:solidFill>
                    <a:srgbClr val="00B140"/>
                  </a:solidFill>
                  <a:latin typeface="Calibri" panose="020F0502020204030204" pitchFamily="34" charset="0"/>
                  <a:cs typeface="Calibri" panose="020F0502020204030204" pitchFamily="34" charset="0"/>
                </a:rPr>
                <a:t>SCOPE</a:t>
              </a:r>
              <a:endParaRPr lang="en-US" sz="1800" b="1" dirty="0">
                <a:solidFill>
                  <a:srgbClr val="00B140"/>
                </a:solidFill>
                <a:latin typeface="Calibri" panose="020F0502020204030204" pitchFamily="34" charset="0"/>
                <a:cs typeface="Calibri" panose="020F0502020204030204" pitchFamily="34" charset="0"/>
              </a:endParaRPr>
            </a:p>
          </p:txBody>
        </p:sp>
        <p:sp>
          <p:nvSpPr>
            <p:cNvPr id="11" name="Rectangle 10"/>
            <p:cNvSpPr/>
            <p:nvPr/>
          </p:nvSpPr>
          <p:spPr>
            <a:xfrm>
              <a:off x="1525593" y="1237063"/>
              <a:ext cx="4588605" cy="1785104"/>
            </a:xfrm>
            <a:prstGeom prst="rect">
              <a:avLst/>
            </a:prstGeom>
          </p:spPr>
          <p:txBody>
            <a:bodyPr wrap="square">
              <a:spAutoFit/>
            </a:bodyPr>
            <a:lstStyle/>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Requirement Gathering &amp; Sprint Planning</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Native Android Mobile development</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UX Wireframe and Visual </a:t>
              </a:r>
              <a:r>
                <a:rPr lang="en-US" sz="1100" dirty="0" smtClean="0">
                  <a:solidFill>
                    <a:schemeClr val="tx2"/>
                  </a:solidFill>
                  <a:latin typeface="Calibri" panose="020F0502020204030204" pitchFamily="34" charset="0"/>
                  <a:ea typeface="Segoe UI" pitchFamily="34" charset="0"/>
                  <a:cs typeface="Calibri" panose="020F0502020204030204" pitchFamily="34" charset="0"/>
                </a:rPr>
                <a:t>Design (Align iOS Design for Android)</a:t>
              </a:r>
            </a:p>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Automated </a:t>
              </a:r>
              <a:r>
                <a:rPr lang="en-US" sz="1100" dirty="0">
                  <a:solidFill>
                    <a:schemeClr val="tx2"/>
                  </a:solidFill>
                  <a:latin typeface="Calibri" panose="020F0502020204030204" pitchFamily="34" charset="0"/>
                  <a:ea typeface="Segoe UI" pitchFamily="34" charset="0"/>
                  <a:cs typeface="Calibri" panose="020F0502020204030204" pitchFamily="34" charset="0"/>
                </a:rPr>
                <a:t>Unit Testing using CI/ CD</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Functional Testing</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Accessibility Testing - WCAG 2.0 Level AA</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Static &amp; Dynamic application security testing</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Performance Testing</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BLAT Support</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Go-Live and Warranty </a:t>
              </a:r>
              <a:r>
                <a:rPr lang="en-US" sz="1100" dirty="0" smtClean="0">
                  <a:solidFill>
                    <a:schemeClr val="tx2"/>
                  </a:solidFill>
                  <a:latin typeface="Calibri" panose="020F0502020204030204" pitchFamily="34" charset="0"/>
                  <a:ea typeface="Segoe UI" pitchFamily="34" charset="0"/>
                  <a:cs typeface="Calibri" panose="020F0502020204030204" pitchFamily="34" charset="0"/>
                </a:rPr>
                <a:t>support</a:t>
              </a:r>
              <a:endParaRPr lang="en-US" sz="1100" dirty="0">
                <a:solidFill>
                  <a:schemeClr val="tx2"/>
                </a:solidFill>
                <a:latin typeface="Calibri" panose="020F0502020204030204" pitchFamily="34" charset="0"/>
                <a:ea typeface="Segoe UI" pitchFamily="34" charset="0"/>
                <a:cs typeface="Calibri" panose="020F0502020204030204" pitchFamily="34" charset="0"/>
              </a:endParaRPr>
            </a:p>
          </p:txBody>
        </p:sp>
        <p:sp>
          <p:nvSpPr>
            <p:cNvPr id="45" name="Rectangle 44"/>
            <p:cNvSpPr/>
            <p:nvPr/>
          </p:nvSpPr>
          <p:spPr>
            <a:xfrm>
              <a:off x="1506302" y="3979120"/>
              <a:ext cx="4294892" cy="2123658"/>
            </a:xfrm>
            <a:prstGeom prst="rect">
              <a:avLst/>
            </a:prstGeom>
          </p:spPr>
          <p:txBody>
            <a:bodyPr wrap="square">
              <a:spAutoFit/>
            </a:bodyPr>
            <a:lstStyle/>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Development </a:t>
              </a:r>
              <a:r>
                <a:rPr lang="en-US" sz="1100" dirty="0">
                  <a:solidFill>
                    <a:schemeClr val="tx2"/>
                  </a:solidFill>
                  <a:latin typeface="Calibri" panose="020F0502020204030204" pitchFamily="34" charset="0"/>
                  <a:ea typeface="Segoe UI" pitchFamily="34" charset="0"/>
                  <a:cs typeface="Calibri" panose="020F0502020204030204" pitchFamily="34" charset="0"/>
                </a:rPr>
                <a:t>of Web services/Middleware and any change in API’s/Backend services  &amp; </a:t>
              </a:r>
              <a:r>
                <a:rPr lang="en-US" sz="1100" dirty="0">
                  <a:solidFill>
                    <a:schemeClr val="tx2"/>
                  </a:solidFill>
                  <a:latin typeface="Calibri" panose="020F0502020204030204" pitchFamily="34" charset="0"/>
                  <a:cs typeface="Calibri" panose="020F0502020204030204" pitchFamily="34" charset="0"/>
                </a:rPr>
                <a:t>Performance Optimization of Backend services</a:t>
              </a:r>
              <a:endParaRPr lang="en-US" sz="1100" dirty="0">
                <a:solidFill>
                  <a:schemeClr val="tx2"/>
                </a:solidFill>
                <a:latin typeface="Calibri" panose="020F0502020204030204" pitchFamily="34" charset="0"/>
                <a:ea typeface="Segoe UI" pitchFamily="34" charset="0"/>
                <a:cs typeface="Calibri" panose="020F0502020204030204" pitchFamily="34" charset="0"/>
              </a:endParaRP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Server Configuration &amp; server side troubleshooting </a:t>
              </a:r>
            </a:p>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Language support other than English and Spanish</a:t>
              </a:r>
            </a:p>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Accessibility </a:t>
              </a:r>
              <a:r>
                <a:rPr lang="en-US" sz="1100" dirty="0">
                  <a:solidFill>
                    <a:schemeClr val="tx2"/>
                  </a:solidFill>
                  <a:latin typeface="Calibri" panose="020F0502020204030204" pitchFamily="34" charset="0"/>
                  <a:ea typeface="Segoe UI" pitchFamily="34" charset="0"/>
                  <a:cs typeface="Calibri" panose="020F0502020204030204" pitchFamily="34" charset="0"/>
                </a:rPr>
                <a:t>validation of 3rd party/external websites/domains such as Facebook/Twitter/LinkedIn pages</a:t>
              </a:r>
            </a:p>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Prototyping </a:t>
              </a:r>
            </a:p>
            <a:p>
              <a:pPr marL="228594" indent="-228594" defTabSz="1218602">
                <a:buFont typeface="Arial" panose="020B0604020202020204" pitchFamily="34" charset="0"/>
                <a:buChar char="•"/>
              </a:pPr>
              <a:r>
                <a:rPr lang="en-US" sz="1100" dirty="0" smtClean="0">
                  <a:solidFill>
                    <a:schemeClr val="tx2"/>
                  </a:solidFill>
                  <a:latin typeface="Calibri" panose="020F0502020204030204" pitchFamily="34" charset="0"/>
                  <a:ea typeface="Segoe UI" pitchFamily="34" charset="0"/>
                  <a:cs typeface="Calibri" panose="020F0502020204030204" pitchFamily="34" charset="0"/>
                </a:rPr>
                <a:t>Offline </a:t>
              </a:r>
              <a:r>
                <a:rPr lang="en-US" sz="1100" dirty="0">
                  <a:solidFill>
                    <a:schemeClr val="tx2"/>
                  </a:solidFill>
                  <a:latin typeface="Calibri" panose="020F0502020204030204" pitchFamily="34" charset="0"/>
                  <a:ea typeface="Segoe UI" pitchFamily="34" charset="0"/>
                  <a:cs typeface="Calibri" panose="020F0502020204030204" pitchFamily="34" charset="0"/>
                </a:rPr>
                <a:t>support</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Analytics tag manager set up</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App store deployment</a:t>
              </a:r>
            </a:p>
            <a:p>
              <a:pPr marL="228594" indent="-228594" defTabSz="1218602">
                <a:buFont typeface="Arial" panose="020B0604020202020204" pitchFamily="34" charset="0"/>
                <a:buChar char="•"/>
              </a:pPr>
              <a:r>
                <a:rPr lang="en-US" sz="1100" dirty="0">
                  <a:solidFill>
                    <a:schemeClr val="tx2"/>
                  </a:solidFill>
                  <a:latin typeface="Calibri" panose="020F0502020204030204" pitchFamily="34" charset="0"/>
                  <a:ea typeface="Segoe UI" pitchFamily="34" charset="0"/>
                  <a:cs typeface="Calibri" panose="020F0502020204030204" pitchFamily="34" charset="0"/>
                </a:rPr>
                <a:t>Infra set up and </a:t>
              </a:r>
              <a:r>
                <a:rPr lang="en-US" sz="1100" dirty="0" smtClean="0">
                  <a:solidFill>
                    <a:schemeClr val="tx2"/>
                  </a:solidFill>
                  <a:latin typeface="Calibri" panose="020F0502020204030204" pitchFamily="34" charset="0"/>
                  <a:ea typeface="Segoe UI" pitchFamily="34" charset="0"/>
                  <a:cs typeface="Calibri" panose="020F0502020204030204" pitchFamily="34" charset="0"/>
                </a:rPr>
                <a:t>Configuration</a:t>
              </a:r>
            </a:p>
          </p:txBody>
        </p:sp>
      </p:grpSp>
      <p:grpSp>
        <p:nvGrpSpPr>
          <p:cNvPr id="13" name="Group 12"/>
          <p:cNvGrpSpPr/>
          <p:nvPr/>
        </p:nvGrpSpPr>
        <p:grpSpPr>
          <a:xfrm>
            <a:off x="6036792" y="341292"/>
            <a:ext cx="5841333" cy="5752411"/>
            <a:chOff x="6103576" y="426244"/>
            <a:chExt cx="5841333" cy="5494661"/>
          </a:xfrm>
        </p:grpSpPr>
        <p:sp>
          <p:nvSpPr>
            <p:cNvPr id="47" name="Rectangle 46"/>
            <p:cNvSpPr/>
            <p:nvPr/>
          </p:nvSpPr>
          <p:spPr>
            <a:xfrm>
              <a:off x="6103576" y="856094"/>
              <a:ext cx="5841333" cy="506481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10" tIns="81205" rIns="162410" bIns="81205" numCol="1" spcCol="0" rtlCol="0" fromWordArt="0" anchor="ctr" anchorCtr="0" forceAA="0" compatLnSpc="1">
              <a:prstTxWarp prst="textNoShape">
                <a:avLst/>
              </a:prstTxWarp>
              <a:noAutofit/>
            </a:bodyPr>
            <a:lstStyle/>
            <a:p>
              <a:pPr algn="ctr" defTabSz="974322"/>
              <a:endParaRPr lang="en-US" sz="1865" dirty="0">
                <a:solidFill>
                  <a:prstClr val="black"/>
                </a:solidFill>
              </a:endParaRPr>
            </a:p>
          </p:txBody>
        </p:sp>
        <p:cxnSp>
          <p:nvCxnSpPr>
            <p:cNvPr id="48" name="Straight Connector 47"/>
            <p:cNvCxnSpPr/>
            <p:nvPr/>
          </p:nvCxnSpPr>
          <p:spPr>
            <a:xfrm>
              <a:off x="7309314" y="854109"/>
              <a:ext cx="3393695" cy="0"/>
            </a:xfrm>
            <a:prstGeom prst="line">
              <a:avLst/>
            </a:prstGeom>
            <a:ln w="31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03808" y="5917770"/>
              <a:ext cx="2804706" cy="0"/>
            </a:xfrm>
            <a:prstGeom prst="line">
              <a:avLst/>
            </a:prstGeom>
            <a:ln w="31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603047" y="426244"/>
              <a:ext cx="842390" cy="842390"/>
              <a:chOff x="2036863" y="1060935"/>
              <a:chExt cx="1019292" cy="1019292"/>
            </a:xfrm>
          </p:grpSpPr>
          <p:grpSp>
            <p:nvGrpSpPr>
              <p:cNvPr id="51" name="Group 50"/>
              <p:cNvGrpSpPr/>
              <p:nvPr/>
            </p:nvGrpSpPr>
            <p:grpSpPr>
              <a:xfrm>
                <a:off x="2036863" y="1060935"/>
                <a:ext cx="1019292" cy="1019292"/>
                <a:chOff x="2505645" y="991837"/>
                <a:chExt cx="1641580" cy="1641580"/>
              </a:xfrm>
            </p:grpSpPr>
            <p:sp>
              <p:nvSpPr>
                <p:cNvPr id="53" name="Oval 52"/>
                <p:cNvSpPr/>
                <p:nvPr/>
              </p:nvSpPr>
              <p:spPr>
                <a:xfrm>
                  <a:off x="2505645" y="991837"/>
                  <a:ext cx="1641580" cy="1641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10" tIns="81205" rIns="162410" bIns="81205" numCol="1" spcCol="0" rtlCol="0" fromWordArt="0" anchor="ctr" anchorCtr="0" forceAA="0" compatLnSpc="1">
                  <a:prstTxWarp prst="textNoShape">
                    <a:avLst/>
                  </a:prstTxWarp>
                  <a:noAutofit/>
                </a:bodyPr>
                <a:lstStyle/>
                <a:p>
                  <a:pPr algn="ctr" defTabSz="974322"/>
                  <a:endParaRPr lang="en-US" sz="1865" dirty="0">
                    <a:solidFill>
                      <a:srgbClr val="FFFFFF"/>
                    </a:solidFill>
                  </a:endParaRPr>
                </a:p>
              </p:txBody>
            </p:sp>
            <p:sp>
              <p:nvSpPr>
                <p:cNvPr id="54" name="Oval 53"/>
                <p:cNvSpPr/>
                <p:nvPr/>
              </p:nvSpPr>
              <p:spPr>
                <a:xfrm>
                  <a:off x="2658362" y="1139722"/>
                  <a:ext cx="1356677" cy="135667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410" tIns="81205" rIns="162410" bIns="81205" numCol="1" spcCol="0" rtlCol="0" fromWordArt="0" anchor="ctr" anchorCtr="0" forceAA="0" compatLnSpc="1">
                  <a:prstTxWarp prst="textNoShape">
                    <a:avLst/>
                  </a:prstTxWarp>
                  <a:noAutofit/>
                </a:bodyPr>
                <a:lstStyle/>
                <a:p>
                  <a:pPr algn="ctr" defTabSz="974322"/>
                  <a:endParaRPr lang="en-US" sz="1865" dirty="0">
                    <a:solidFill>
                      <a:prstClr val="black"/>
                    </a:solidFill>
                  </a:endParaRPr>
                </a:p>
              </p:txBody>
            </p:sp>
          </p:grpSp>
          <p:pic>
            <p:nvPicPr>
              <p:cNvPr id="52" name="Picture 2" descr="abstract, create, creation, edit, hexagon, shap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5008" y="1360959"/>
                <a:ext cx="379006" cy="379006"/>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itle 1">
              <a:extLst>
                <a:ext uri="{FF2B5EF4-FFF2-40B4-BE49-F238E27FC236}">
                  <a16:creationId xmlns="" xmlns:a16="http://schemas.microsoft.com/office/drawing/2014/main" id="{58FDD14F-D7E0-8E4A-927F-720293765D05}"/>
                </a:ext>
              </a:extLst>
            </p:cNvPr>
            <p:cNvSpPr txBox="1">
              <a:spLocks/>
            </p:cNvSpPr>
            <p:nvPr/>
          </p:nvSpPr>
          <p:spPr>
            <a:xfrm>
              <a:off x="7550811" y="1250608"/>
              <a:ext cx="3011674" cy="387798"/>
            </a:xfrm>
            <a:prstGeom prst="rect">
              <a:avLst/>
            </a:prstGeom>
          </p:spPr>
          <p:txBody>
            <a:bodyPr vert="horz" wrap="square" lIns="0" tIns="0" rIns="0" bIns="0" rtlCol="0" anchor="t" anchorCtr="0">
              <a:normAutofit/>
            </a:bodyPr>
            <a:lstStyle>
              <a:lvl1pPr algn="l" defTabSz="1219170" rtl="0" eaLnBrk="1" latinLnBrk="0" hangingPunct="1">
                <a:lnSpc>
                  <a:spcPct val="90000"/>
                </a:lnSpc>
                <a:spcBef>
                  <a:spcPct val="0"/>
                </a:spcBef>
                <a:buNone/>
                <a:defRPr sz="2800" b="0" kern="1200">
                  <a:solidFill>
                    <a:schemeClr val="tx1"/>
                  </a:solidFill>
                  <a:latin typeface="Calibri" panose="020F0502020204030204" pitchFamily="34" charset="0"/>
                  <a:ea typeface="+mj-ea"/>
                  <a:cs typeface="Calibri" panose="020F0502020204030204" pitchFamily="34" charset="0"/>
                </a:defRPr>
              </a:lvl1pPr>
            </a:lstStyle>
            <a:p>
              <a:pPr algn="ctr"/>
              <a:r>
                <a:rPr lang="en-US" sz="2000" dirty="0" smtClean="0">
                  <a:solidFill>
                    <a:schemeClr val="tx2">
                      <a:lumMod val="75000"/>
                      <a:lumOff val="25000"/>
                    </a:schemeClr>
                  </a:solidFill>
                  <a:ea typeface="ヒラギノ角ゴ ProN W6" charset="0"/>
                </a:rPr>
                <a:t>Functional Scope</a:t>
              </a:r>
              <a:endParaRPr lang="en-US" sz="2000" dirty="0">
                <a:solidFill>
                  <a:schemeClr val="tx2">
                    <a:lumMod val="75000"/>
                    <a:lumOff val="25000"/>
                  </a:schemeClr>
                </a:solidFill>
              </a:endParaRPr>
            </a:p>
          </p:txBody>
        </p:sp>
      </p:grpSp>
      <p:sp>
        <p:nvSpPr>
          <p:cNvPr id="62" name="Rectangle 61"/>
          <p:cNvSpPr/>
          <p:nvPr/>
        </p:nvSpPr>
        <p:spPr>
          <a:xfrm>
            <a:off x="10086893" y="4150293"/>
            <a:ext cx="1873090" cy="1846659"/>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Help me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Help, Contact info, FAQ</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Branch Locator</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Appointment scheduling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Push Notification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In Context help - Zelle &amp; MCD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Statement request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Alerts management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Foresee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Help &amp; Contact us via sign 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Contact us (wealth, MTG, CCD)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Contact us updates (wealth, credit card, Mortgage)</a:t>
            </a:r>
          </a:p>
          <a:p>
            <a:pPr marL="171450" indent="-171450">
              <a:buFont typeface="Arial" panose="020B0604020202020204" pitchFamily="34" charset="0"/>
              <a:buChar char="•"/>
            </a:pPr>
            <a:r>
              <a:rPr lang="en-US" sz="800" dirty="0" smtClean="0">
                <a:solidFill>
                  <a:srgbClr val="000000">
                    <a:lumMod val="75000"/>
                    <a:lumOff val="25000"/>
                  </a:srgbClr>
                </a:solidFill>
                <a:latin typeface="Calibri" panose="020F0502020204030204"/>
                <a:cs typeface="Calibri" panose="020F0502020204030204" pitchFamily="34" charset="0"/>
              </a:rPr>
              <a:t>Co-browse</a:t>
            </a:r>
            <a:endParaRPr lang="en-US" sz="800" dirty="0">
              <a:solidFill>
                <a:srgbClr val="000000">
                  <a:lumMod val="75000"/>
                  <a:lumOff val="25000"/>
                </a:srgbClr>
              </a:solidFill>
              <a:latin typeface="Calibri" panose="020F0502020204030204"/>
              <a:cs typeface="Calibri" panose="020F0502020204030204" pitchFamily="34" charset="0"/>
            </a:endParaRPr>
          </a:p>
        </p:txBody>
      </p:sp>
      <p:sp>
        <p:nvSpPr>
          <p:cNvPr id="64" name="Rectangle 63"/>
          <p:cNvSpPr/>
          <p:nvPr/>
        </p:nvSpPr>
        <p:spPr>
          <a:xfrm>
            <a:off x="8041038" y="4150293"/>
            <a:ext cx="1917704" cy="1846659"/>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Grow</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Market Place of products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Consumer check in </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Consumer Credit cards plus Dynamic Smart apply</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Mortgage Purchase- Blend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DDA onboarding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DDA Funding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Fix DDA Pre fill</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Mortgage Purchase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Mortgage refinance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Simple Loan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Small Business lending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Consumer savings</a:t>
            </a:r>
          </a:p>
        </p:txBody>
      </p:sp>
      <p:sp>
        <p:nvSpPr>
          <p:cNvPr id="65" name="Rectangle 64"/>
          <p:cNvSpPr/>
          <p:nvPr/>
        </p:nvSpPr>
        <p:spPr>
          <a:xfrm>
            <a:off x="6141685" y="4150293"/>
            <a:ext cx="1771203" cy="1107996"/>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Money movement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Zelle in Context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Send money - Future dated payment for money movement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Bill Pay/Payment confirmation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Internal A2A transfer</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Mobile check Deposit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Bill payment scope</a:t>
            </a:r>
          </a:p>
        </p:txBody>
      </p:sp>
      <p:sp>
        <p:nvSpPr>
          <p:cNvPr id="66" name="Rectangle 65"/>
          <p:cNvSpPr/>
          <p:nvPr/>
        </p:nvSpPr>
        <p:spPr>
          <a:xfrm>
            <a:off x="10127836" y="1518547"/>
            <a:ext cx="1832146" cy="2585323"/>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Insights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Initial Insights library: Travel, Cashflow, Save, </a:t>
            </a:r>
            <a:r>
              <a:rPr lang="en-US" sz="800" dirty="0" smtClean="0">
                <a:solidFill>
                  <a:srgbClr val="000000">
                    <a:lumMod val="75000"/>
                    <a:lumOff val="25000"/>
                  </a:srgbClr>
                </a:solidFill>
                <a:latin typeface="Calibri" panose="020F0502020204030204"/>
                <a:cs typeface="Calibri" panose="020F0502020204030204" pitchFamily="34" charset="0"/>
              </a:rPr>
              <a:t>Debt etc.</a:t>
            </a:r>
            <a:endParaRPr lang="en-US" sz="800" dirty="0">
              <a:solidFill>
                <a:srgbClr val="000000">
                  <a:lumMod val="75000"/>
                  <a:lumOff val="25000"/>
                </a:srgbClr>
              </a:solidFill>
              <a:latin typeface="Calibri" panose="020F0502020204030204"/>
              <a:cs typeface="Calibri" panose="020F0502020204030204" pitchFamily="34" charset="0"/>
            </a:endParaRP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Offers &amp; Messaging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Permissions/Data </a:t>
            </a:r>
            <a:r>
              <a:rPr lang="en-US" sz="800" dirty="0" smtClean="0">
                <a:solidFill>
                  <a:srgbClr val="000000">
                    <a:lumMod val="75000"/>
                    <a:lumOff val="25000"/>
                  </a:srgbClr>
                </a:solidFill>
                <a:latin typeface="Calibri" panose="020F0502020204030204"/>
                <a:cs typeface="Calibri" panose="020F0502020204030204" pitchFamily="34" charset="0"/>
              </a:rPr>
              <a:t>Privacy</a:t>
            </a:r>
            <a:endParaRPr lang="en-US" sz="800" dirty="0">
              <a:solidFill>
                <a:srgbClr val="000000">
                  <a:lumMod val="75000"/>
                  <a:lumOff val="25000"/>
                </a:srgbClr>
              </a:solidFill>
              <a:latin typeface="Calibri" panose="020F0502020204030204"/>
              <a:cs typeface="Calibri" panose="020F0502020204030204" pitchFamily="34" charset="0"/>
            </a:endParaRP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Delivery: In app</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Hassle free action on Insight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Feedback &amp; </a:t>
            </a:r>
            <a:r>
              <a:rPr lang="en-US" sz="800" dirty="0" smtClean="0">
                <a:solidFill>
                  <a:srgbClr val="000000">
                    <a:lumMod val="75000"/>
                    <a:lumOff val="25000"/>
                  </a:srgbClr>
                </a:solidFill>
                <a:latin typeface="Calibri" panose="020F0502020204030204"/>
                <a:cs typeface="Calibri" panose="020F0502020204030204" pitchFamily="34" charset="0"/>
              </a:rPr>
              <a:t>Optimization</a:t>
            </a:r>
            <a:endParaRPr lang="en-US" sz="800" dirty="0">
              <a:solidFill>
                <a:srgbClr val="000000">
                  <a:lumMod val="75000"/>
                  <a:lumOff val="25000"/>
                </a:srgbClr>
              </a:solidFill>
              <a:latin typeface="Calibri" panose="020F0502020204030204"/>
              <a:cs typeface="Calibri" panose="020F0502020204030204" pitchFamily="34" charset="0"/>
            </a:endParaRP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CCD Pmt Past Due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Card activation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eStatement Adoption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CCD expiration</a:t>
            </a:r>
          </a:p>
          <a:p>
            <a:pPr marL="171450" indent="-171450">
              <a:buFont typeface="Arial" panose="020B0604020202020204" pitchFamily="34" charset="0"/>
              <a:buChar char="•"/>
            </a:pPr>
            <a:r>
              <a:rPr lang="en-US" sz="800" dirty="0" smtClean="0">
                <a:solidFill>
                  <a:srgbClr val="000000">
                    <a:lumMod val="75000"/>
                    <a:lumOff val="25000"/>
                  </a:srgbClr>
                </a:solidFill>
                <a:latin typeface="Calibri" panose="020F0502020204030204"/>
                <a:cs typeface="Calibri" panose="020F0502020204030204" pitchFamily="34" charset="0"/>
              </a:rPr>
              <a:t>Touch/Face </a:t>
            </a:r>
            <a:r>
              <a:rPr lang="en-US" sz="800" dirty="0">
                <a:solidFill>
                  <a:srgbClr val="000000">
                    <a:lumMod val="75000"/>
                    <a:lumOff val="25000"/>
                  </a:srgbClr>
                </a:solidFill>
                <a:latin typeface="Calibri" panose="020F0502020204030204"/>
                <a:cs typeface="Calibri" panose="020F0502020204030204" pitchFamily="34" charset="0"/>
              </a:rPr>
              <a:t>ID adoption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Small Biz application status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HELOC Refi</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HELOC Usage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Projected Balance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MTG Application Status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CCD Balance Transfer</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CCD Rewards Promotion</a:t>
            </a:r>
          </a:p>
        </p:txBody>
      </p:sp>
      <p:sp>
        <p:nvSpPr>
          <p:cNvPr id="70" name="Rectangle 69"/>
          <p:cNvSpPr/>
          <p:nvPr/>
        </p:nvSpPr>
        <p:spPr>
          <a:xfrm>
            <a:off x="8035537" y="1518547"/>
            <a:ext cx="2123161" cy="2585323"/>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Account Management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Account Dashboard &amp; Details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Transaction List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Transaction Details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Search/Sort/Filter</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Account Dashboard &amp; Details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Link to Mortgage servicing, </a:t>
            </a:r>
            <a:r>
              <a:rPr lang="en-US" sz="800" dirty="0" smtClean="0">
                <a:solidFill>
                  <a:srgbClr val="000000">
                    <a:lumMod val="75000"/>
                    <a:lumOff val="25000"/>
                  </a:srgbClr>
                </a:solidFill>
                <a:latin typeface="Calibri" panose="020F0502020204030204"/>
                <a:cs typeface="Calibri" panose="020F0502020204030204" pitchFamily="34" charset="0"/>
              </a:rPr>
              <a:t>Brokerage </a:t>
            </a:r>
            <a:r>
              <a:rPr lang="en-US" sz="800" dirty="0">
                <a:solidFill>
                  <a:srgbClr val="000000">
                    <a:lumMod val="75000"/>
                    <a:lumOff val="25000"/>
                  </a:srgbClr>
                </a:solidFill>
                <a:latin typeface="Calibri" panose="020F0502020204030204"/>
                <a:cs typeface="Calibri" panose="020F0502020204030204" pitchFamily="34" charset="0"/>
              </a:rPr>
              <a:t>or Trust Servicing</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Card Control(ON,OFF, Travel, Activation, PIN, Wallet, GEO)</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View checks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Language Preferences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Projected Balance</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Lock/Unlock (credit)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Small Biz account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Wealth SSO</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Trust/Brokerage/Mortgage SSO exceptions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Profile changes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Spanish Language</a:t>
            </a:r>
          </a:p>
        </p:txBody>
      </p:sp>
      <p:sp>
        <p:nvSpPr>
          <p:cNvPr id="71" name="Rectangle 70"/>
          <p:cNvSpPr/>
          <p:nvPr/>
        </p:nvSpPr>
        <p:spPr>
          <a:xfrm>
            <a:off x="6108567" y="1518547"/>
            <a:ext cx="1936310" cy="2215991"/>
          </a:xfrm>
          <a:prstGeom prst="rect">
            <a:avLst/>
          </a:prstGeom>
        </p:spPr>
        <p:txBody>
          <a:bodyPr wrap="square">
            <a:spAutoFit/>
          </a:bodyPr>
          <a:lstStyle/>
          <a:p>
            <a:r>
              <a:rPr lang="en-US" sz="1000" b="1" dirty="0">
                <a:solidFill>
                  <a:srgbClr val="002060"/>
                </a:solidFill>
                <a:latin typeface="Calibri" panose="020F0502020204030204"/>
                <a:cs typeface="Calibri" panose="020F0502020204030204" pitchFamily="34" charset="0"/>
              </a:rPr>
              <a:t>Hello</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Standard Authentication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Touch ID/Face ID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Custom Dashboard (DDA/Savings)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Step-up (OTP)</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Quick Navigation Menu</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Login </a:t>
            </a:r>
            <a:r>
              <a:rPr lang="en-US" sz="800" dirty="0" smtClean="0">
                <a:solidFill>
                  <a:srgbClr val="000000">
                    <a:lumMod val="75000"/>
                    <a:lumOff val="25000"/>
                  </a:srgbClr>
                </a:solidFill>
                <a:latin typeface="Calibri" panose="020F0502020204030204"/>
                <a:cs typeface="Calibri" panose="020F0502020204030204" pitchFamily="34" charset="0"/>
              </a:rPr>
              <a:t>Assistant</a:t>
            </a:r>
            <a:endParaRPr lang="en-US" sz="800" dirty="0">
              <a:solidFill>
                <a:srgbClr val="000000">
                  <a:lumMod val="75000"/>
                  <a:lumOff val="25000"/>
                </a:srgbClr>
              </a:solidFill>
              <a:latin typeface="Calibri" panose="020F0502020204030204"/>
              <a:cs typeface="Calibri" panose="020F0502020204030204" pitchFamily="34" charset="0"/>
            </a:endParaRP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Step-up (Visual Pattern)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Cash flow visualization</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Insights on Dashboard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Dashboard</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Digital Enrollment</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Account Overview: RPS, Mortgage, Wealth, Loans &amp; Lines and Leases</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Total assets/liabilities card on feed for wealth customer only</a:t>
            </a:r>
          </a:p>
          <a:p>
            <a:pPr marL="171450" indent="-171450">
              <a:buFont typeface="Arial" panose="020B0604020202020204" pitchFamily="34" charset="0"/>
              <a:buChar char="•"/>
            </a:pPr>
            <a:r>
              <a:rPr lang="en-US" sz="800" dirty="0">
                <a:solidFill>
                  <a:srgbClr val="000000">
                    <a:lumMod val="75000"/>
                    <a:lumOff val="25000"/>
                  </a:srgbClr>
                </a:solidFill>
                <a:latin typeface="Calibri" panose="020F0502020204030204"/>
                <a:cs typeface="Calibri" panose="020F0502020204030204" pitchFamily="34" charset="0"/>
              </a:rPr>
              <a:t>First time Download Tutorial</a:t>
            </a:r>
          </a:p>
        </p:txBody>
      </p:sp>
    </p:spTree>
    <p:extLst>
      <p:ext uri="{BB962C8B-B14F-4D97-AF65-F5344CB8AC3E}">
        <p14:creationId xmlns:p14="http://schemas.microsoft.com/office/powerpoint/2010/main" val="1076957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95786" y="473489"/>
            <a:ext cx="11617377" cy="5322623"/>
            <a:chOff x="305509" y="658672"/>
            <a:chExt cx="11617377" cy="5322623"/>
          </a:xfrm>
        </p:grpSpPr>
        <p:sp>
          <p:nvSpPr>
            <p:cNvPr id="9" name="Rounded Rectangle 8"/>
            <p:cNvSpPr/>
            <p:nvPr/>
          </p:nvSpPr>
          <p:spPr>
            <a:xfrm>
              <a:off x="305509" y="1053969"/>
              <a:ext cx="11617377" cy="4927326"/>
            </a:xfrm>
            <a:prstGeom prst="roundRect">
              <a:avLst>
                <a:gd name="adj" fmla="val 133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715136" y="658672"/>
              <a:ext cx="790594" cy="790594"/>
            </a:xfrm>
            <a:prstGeom prst="ellipse">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smtClean="0"/>
              <a:t>Key Solution Tenets</a:t>
            </a:r>
            <a:endParaRPr lang="en-US" dirty="0"/>
          </a:p>
        </p:txBody>
      </p:sp>
      <p:sp>
        <p:nvSpPr>
          <p:cNvPr id="8" name="Rectangle 7"/>
          <p:cNvSpPr/>
          <p:nvPr/>
        </p:nvSpPr>
        <p:spPr>
          <a:xfrm>
            <a:off x="4718820" y="1312340"/>
            <a:ext cx="2813206" cy="369332"/>
          </a:xfrm>
          <a:prstGeom prst="rect">
            <a:avLst/>
          </a:prstGeom>
        </p:spPr>
        <p:txBody>
          <a:bodyPr wrap="none">
            <a:spAutoFit/>
          </a:bodyPr>
          <a:lstStyle/>
          <a:p>
            <a:r>
              <a:rPr lang="en-US" b="1" dirty="0" smtClean="0">
                <a:solidFill>
                  <a:srgbClr val="00B140"/>
                </a:solidFill>
                <a:latin typeface="Calibri" panose="020F0502020204030204" pitchFamily="34" charset="0"/>
                <a:cs typeface="Calibri" panose="020F0502020204030204" pitchFamily="34" charset="0"/>
              </a:rPr>
              <a:t>KEY SOLUTION HIGHLIGHTS</a:t>
            </a:r>
            <a:endParaRPr lang="en-US" b="1" dirty="0">
              <a:solidFill>
                <a:srgbClr val="00B140"/>
              </a:solidFill>
              <a:latin typeface="Calibri" panose="020F0502020204030204" pitchFamily="34" charset="0"/>
              <a:cs typeface="Calibri" panose="020F0502020204030204" pitchFamily="34" charset="0"/>
            </a:endParaRPr>
          </a:p>
        </p:txBody>
      </p:sp>
      <p:pic>
        <p:nvPicPr>
          <p:cNvPr id="1026" name="Picture 2" descr="https://static.thenounproject.com/png/995931-200.png"/>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38043" y="616460"/>
            <a:ext cx="467258" cy="46725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475343" y="1815053"/>
            <a:ext cx="4819988" cy="2289904"/>
            <a:chOff x="469690" y="2038663"/>
            <a:chExt cx="5451426" cy="2208852"/>
          </a:xfrm>
        </p:grpSpPr>
        <p:sp>
          <p:nvSpPr>
            <p:cNvPr id="18" name="Rounded Rectangle 17"/>
            <p:cNvSpPr/>
            <p:nvPr/>
          </p:nvSpPr>
          <p:spPr>
            <a:xfrm>
              <a:off x="469690" y="2038663"/>
              <a:ext cx="5451426" cy="2130662"/>
            </a:xfrm>
            <a:prstGeom prst="roundRect">
              <a:avLst>
                <a:gd name="adj" fmla="val 0"/>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5686" y="2120072"/>
              <a:ext cx="2707985" cy="307777"/>
            </a:xfrm>
            <a:prstGeom prst="rect">
              <a:avLst/>
            </a:prstGeom>
          </p:spPr>
          <p:txBody>
            <a:bodyPr wrap="none">
              <a:spAutoFit/>
            </a:bodyPr>
            <a:lstStyle/>
            <a:p>
              <a:r>
                <a:rPr lang="en-US" sz="1400" b="1" dirty="0">
                  <a:solidFill>
                    <a:schemeClr val="accent2">
                      <a:lumMod val="75000"/>
                      <a:lumOff val="25000"/>
                    </a:schemeClr>
                  </a:solidFill>
                  <a:latin typeface="Calibri" panose="020F0502020204030204" pitchFamily="34" charset="0"/>
                  <a:cs typeface="Calibri" panose="020F0502020204030204" pitchFamily="34" charset="0"/>
                </a:rPr>
                <a:t>Application Design &amp; Architecture</a:t>
              </a:r>
            </a:p>
          </p:txBody>
        </p:sp>
        <p:sp>
          <p:nvSpPr>
            <p:cNvPr id="13" name="Rectangle 12"/>
            <p:cNvSpPr/>
            <p:nvPr/>
          </p:nvSpPr>
          <p:spPr>
            <a:xfrm>
              <a:off x="545686" y="2495907"/>
              <a:ext cx="5319351" cy="1751608"/>
            </a:xfrm>
            <a:prstGeom prst="rect">
              <a:avLst/>
            </a:prstGeom>
          </p:spPr>
          <p:txBody>
            <a:bodyPr wrap="square">
              <a:spAutoFit/>
            </a:bodyPr>
            <a:lstStyle/>
            <a:p>
              <a:pPr marL="165100" lvl="0" indent="-16510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Native UI will be developed to provide rich user </a:t>
              </a:r>
              <a:r>
                <a:rPr lang="en-US" sz="1100" dirty="0" smtClean="0">
                  <a:solidFill>
                    <a:schemeClr val="tx2"/>
                  </a:solidFill>
                  <a:latin typeface="Calibri" panose="020F0502020204030204" pitchFamily="34" charset="0"/>
                  <a:cs typeface="Calibri" panose="020F0502020204030204" pitchFamily="34" charset="0"/>
                </a:rPr>
                <a:t>experience</a:t>
              </a:r>
              <a:endParaRPr lang="en-US" sz="1100" dirty="0">
                <a:solidFill>
                  <a:schemeClr val="tx2"/>
                </a:solidFill>
                <a:latin typeface="Calibri" panose="020F0502020204030204" pitchFamily="34" charset="0"/>
                <a:cs typeface="Calibri" panose="020F0502020204030204" pitchFamily="34" charset="0"/>
              </a:endParaRPr>
            </a:p>
            <a:p>
              <a:pPr marL="165100" lvl="0" indent="-16510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The application will be built as Universal App as a single app instance that runs on both smartphone &amp; tablets enabling option for code reuse</a:t>
              </a:r>
            </a:p>
            <a:p>
              <a:pPr marL="165100" lvl="0" indent="-165100">
                <a:lnSpc>
                  <a:spcPct val="100000"/>
                </a:lnSpc>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Flexible and layered architecture enabling seamless and easier integration with the systems in future</a:t>
              </a:r>
            </a:p>
            <a:p>
              <a:pPr marL="165100" lvl="0" indent="-165100">
                <a:lnSpc>
                  <a:spcPct val="100000"/>
                </a:lnSpc>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App design to optimize device battery &amp; Network usage</a:t>
              </a:r>
            </a:p>
            <a:p>
              <a:pPr marL="165100" lvl="0" indent="-165100">
                <a:lnSpc>
                  <a:spcPct val="100000"/>
                </a:lnSpc>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The app will consume data over HTTPs channel and will hide/ obscure app sensitive </a:t>
              </a:r>
              <a:r>
                <a:rPr lang="en-US" sz="1100" dirty="0" smtClean="0">
                  <a:solidFill>
                    <a:schemeClr val="tx2"/>
                  </a:solidFill>
                  <a:latin typeface="Calibri" panose="020F0502020204030204" pitchFamily="34" charset="0"/>
                  <a:cs typeface="Calibri" panose="020F0502020204030204" pitchFamily="34" charset="0"/>
                </a:rPr>
                <a:t>data</a:t>
              </a:r>
            </a:p>
            <a:p>
              <a:pPr marL="165100" lvl="0" indent="-165100">
                <a:lnSpc>
                  <a:spcPct val="100000"/>
                </a:lnSpc>
                <a:buFont typeface="Arial" panose="020B0604020202020204" pitchFamily="34" charset="0"/>
                <a:buChar char="•"/>
              </a:pPr>
              <a:r>
                <a:rPr lang="en-US" sz="1100" dirty="0">
                  <a:solidFill>
                    <a:schemeClr val="tx2"/>
                  </a:solidFill>
                  <a:latin typeface="Calibri" panose="020F0502020204030204" pitchFamily="34" charset="0"/>
                  <a:cs typeface="Calibri" panose="020F0502020204030204" pitchFamily="34" charset="0"/>
                </a:rPr>
                <a:t>Accessibility Compliance </a:t>
              </a:r>
              <a:r>
                <a:rPr lang="en-US" sz="1100" dirty="0" smtClean="0">
                  <a:solidFill>
                    <a:schemeClr val="tx2"/>
                  </a:solidFill>
                  <a:latin typeface="Calibri" panose="020F0502020204030204" pitchFamily="34" charset="0"/>
                  <a:cs typeface="Calibri" panose="020F0502020204030204" pitchFamily="34" charset="0"/>
                </a:rPr>
                <a:t>of  WCAG </a:t>
              </a:r>
              <a:r>
                <a:rPr lang="en-US" sz="1100" dirty="0">
                  <a:solidFill>
                    <a:schemeClr val="tx2"/>
                  </a:solidFill>
                  <a:latin typeface="Calibri" panose="020F0502020204030204" pitchFamily="34" charset="0"/>
                  <a:cs typeface="Calibri" panose="020F0502020204030204" pitchFamily="34" charset="0"/>
                </a:rPr>
                <a:t>2.0 Level </a:t>
              </a:r>
              <a:r>
                <a:rPr lang="en-US" sz="1100" dirty="0" smtClean="0">
                  <a:solidFill>
                    <a:schemeClr val="tx2"/>
                  </a:solidFill>
                  <a:latin typeface="Calibri" panose="020F0502020204030204" pitchFamily="34" charset="0"/>
                  <a:cs typeface="Calibri" panose="020F0502020204030204" pitchFamily="34" charset="0"/>
                </a:rPr>
                <a:t>AA using </a:t>
              </a:r>
              <a:r>
                <a:rPr lang="en-US" sz="1100" dirty="0">
                  <a:solidFill>
                    <a:schemeClr val="tx2"/>
                  </a:solidFill>
                  <a:latin typeface="Calibri" panose="020F0502020204030204" pitchFamily="34" charset="0"/>
                  <a:cs typeface="Calibri" panose="020F0502020204030204" pitchFamily="34" charset="0"/>
                </a:rPr>
                <a:t>Talkback or Voice Assistant screen reader </a:t>
              </a:r>
            </a:p>
          </p:txBody>
        </p:sp>
        <p:cxnSp>
          <p:nvCxnSpPr>
            <p:cNvPr id="16" name="Straight Connector 15"/>
            <p:cNvCxnSpPr/>
            <p:nvPr/>
          </p:nvCxnSpPr>
          <p:spPr>
            <a:xfrm>
              <a:off x="619590" y="2427849"/>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5500048" y="2981158"/>
            <a:ext cx="5966074" cy="1031450"/>
            <a:chOff x="469690" y="2015598"/>
            <a:chExt cx="5451426" cy="1031450"/>
          </a:xfrm>
        </p:grpSpPr>
        <p:sp>
          <p:nvSpPr>
            <p:cNvPr id="48" name="Rounded Rectangle 47"/>
            <p:cNvSpPr/>
            <p:nvPr/>
          </p:nvSpPr>
          <p:spPr>
            <a:xfrm>
              <a:off x="469690" y="2015598"/>
              <a:ext cx="5451426" cy="1031450"/>
            </a:xfrm>
            <a:prstGeom prst="roundRect">
              <a:avLst>
                <a:gd name="adj" fmla="val 340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45686" y="2120072"/>
              <a:ext cx="1717020" cy="307777"/>
            </a:xfrm>
            <a:prstGeom prst="rect">
              <a:avLst/>
            </a:prstGeom>
          </p:spPr>
          <p:txBody>
            <a:bodyPr wrap="none">
              <a:spAutoFit/>
            </a:bodyPr>
            <a:lstStyle/>
            <a:p>
              <a:r>
                <a:rPr lang="en-US" sz="1400" b="1" dirty="0">
                  <a:solidFill>
                    <a:schemeClr val="accent2">
                      <a:lumMod val="75000"/>
                      <a:lumOff val="25000"/>
                    </a:schemeClr>
                  </a:solidFill>
                  <a:latin typeface="Calibri" panose="020F0502020204030204" pitchFamily="34" charset="0"/>
                  <a:cs typeface="Calibri" panose="020F0502020204030204" pitchFamily="34" charset="0"/>
                </a:rPr>
                <a:t>Biometric </a:t>
              </a:r>
              <a:r>
                <a:rPr lang="en-US" sz="1400" b="1" dirty="0" smtClean="0">
                  <a:solidFill>
                    <a:schemeClr val="accent2">
                      <a:lumMod val="75000"/>
                      <a:lumOff val="25000"/>
                    </a:schemeClr>
                  </a:solidFill>
                  <a:latin typeface="Calibri" panose="020F0502020204030204" pitchFamily="34" charset="0"/>
                  <a:cs typeface="Calibri" panose="020F0502020204030204" pitchFamily="34" charset="0"/>
                </a:rPr>
                <a:t>Authentication</a:t>
              </a:r>
              <a:endParaRPr lang="en-US" sz="1400" b="1" dirty="0">
                <a:solidFill>
                  <a:schemeClr val="accent2">
                    <a:lumMod val="75000"/>
                    <a:lumOff val="25000"/>
                  </a:schemeClr>
                </a:solidFill>
                <a:latin typeface="Calibri" panose="020F0502020204030204" pitchFamily="34" charset="0"/>
                <a:cs typeface="Calibri" panose="020F0502020204030204" pitchFamily="34" charset="0"/>
              </a:endParaRPr>
            </a:p>
          </p:txBody>
        </p:sp>
        <p:sp>
          <p:nvSpPr>
            <p:cNvPr id="50" name="Rectangle 49"/>
            <p:cNvSpPr/>
            <p:nvPr/>
          </p:nvSpPr>
          <p:spPr>
            <a:xfrm>
              <a:off x="545686" y="2495907"/>
              <a:ext cx="5319350" cy="430887"/>
            </a:xfrm>
            <a:prstGeom prst="rect">
              <a:avLst/>
            </a:prstGeom>
          </p:spPr>
          <p:txBody>
            <a:bodyPr wrap="square">
              <a:spAutoFit/>
            </a:bodyPr>
            <a:lstStyle/>
            <a:p>
              <a:pPr marL="285750" lvl="0" indent="-28575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Transmit Security will be used for Fingerprint Authentication</a:t>
              </a:r>
            </a:p>
            <a:p>
              <a:pPr marL="285750" lvl="0" indent="-28575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Authentication token will be used to get app data</a:t>
              </a:r>
            </a:p>
          </p:txBody>
        </p:sp>
        <p:cxnSp>
          <p:nvCxnSpPr>
            <p:cNvPr id="51" name="Straight Connector 50"/>
            <p:cNvCxnSpPr/>
            <p:nvPr/>
          </p:nvCxnSpPr>
          <p:spPr>
            <a:xfrm>
              <a:off x="619590" y="2427849"/>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5500048" y="1799393"/>
            <a:ext cx="5936776" cy="1226686"/>
            <a:chOff x="469690" y="2038662"/>
            <a:chExt cx="5451426" cy="1226686"/>
          </a:xfrm>
        </p:grpSpPr>
        <p:sp>
          <p:nvSpPr>
            <p:cNvPr id="68" name="Rounded Rectangle 67"/>
            <p:cNvSpPr/>
            <p:nvPr/>
          </p:nvSpPr>
          <p:spPr>
            <a:xfrm>
              <a:off x="469690" y="2038662"/>
              <a:ext cx="5451426" cy="1142249"/>
            </a:xfrm>
            <a:prstGeom prst="roundRect">
              <a:avLst>
                <a:gd name="adj" fmla="val 340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45687" y="2090092"/>
              <a:ext cx="953670" cy="307777"/>
            </a:xfrm>
            <a:prstGeom prst="rect">
              <a:avLst/>
            </a:prstGeom>
          </p:spPr>
          <p:txBody>
            <a:bodyPr wrap="none">
              <a:spAutoFit/>
            </a:bodyPr>
            <a:lstStyle/>
            <a:p>
              <a:r>
                <a:rPr lang="en-US" sz="1400" b="1" dirty="0">
                  <a:solidFill>
                    <a:schemeClr val="accent2">
                      <a:lumMod val="75000"/>
                      <a:lumOff val="25000"/>
                    </a:schemeClr>
                  </a:solidFill>
                  <a:latin typeface="Calibri" panose="020F0502020204030204" pitchFamily="34" charset="0"/>
                  <a:cs typeface="Calibri" panose="020F0502020204030204" pitchFamily="34" charset="0"/>
                </a:rPr>
                <a:t>Integration</a:t>
              </a:r>
            </a:p>
          </p:txBody>
        </p:sp>
        <p:sp>
          <p:nvSpPr>
            <p:cNvPr id="70" name="Rectangle 69"/>
            <p:cNvSpPr/>
            <p:nvPr/>
          </p:nvSpPr>
          <p:spPr>
            <a:xfrm>
              <a:off x="545687" y="2495907"/>
              <a:ext cx="5319349" cy="769441"/>
            </a:xfrm>
            <a:prstGeom prst="rect">
              <a:avLst/>
            </a:prstGeom>
          </p:spPr>
          <p:txBody>
            <a:bodyPr wrap="square">
              <a:spAutoFit/>
            </a:bodyPr>
            <a:lstStyle/>
            <a:p>
              <a:pPr marL="165100" lvl="0" indent="-16510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The mobile app will communicate with the backend system through JSON based REST Web Services</a:t>
              </a:r>
            </a:p>
            <a:p>
              <a:pPr marL="165100" lvl="0" indent="-16510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Analytics, </a:t>
              </a:r>
              <a:r>
                <a:rPr lang="en-US" sz="1100" dirty="0" err="1">
                  <a:solidFill>
                    <a:schemeClr val="tx2"/>
                  </a:solidFill>
                  <a:latin typeface="Calibri" panose="020F0502020204030204" pitchFamily="34" charset="0"/>
                  <a:cs typeface="Calibri" panose="020F0502020204030204" pitchFamily="34" charset="0"/>
                </a:rPr>
                <a:t>Crashlytics</a:t>
              </a:r>
              <a:r>
                <a:rPr lang="en-US" sz="1100" dirty="0">
                  <a:solidFill>
                    <a:schemeClr val="tx2"/>
                  </a:solidFill>
                  <a:latin typeface="Calibri" panose="020F0502020204030204" pitchFamily="34" charset="0"/>
                  <a:cs typeface="Calibri" panose="020F0502020204030204" pitchFamily="34" charset="0"/>
                </a:rPr>
                <a:t>, Push Notification, etc. to be integrated with Adobe Campaign</a:t>
              </a:r>
            </a:p>
          </p:txBody>
        </p:sp>
        <p:cxnSp>
          <p:nvCxnSpPr>
            <p:cNvPr id="71" name="Straight Connector 70"/>
            <p:cNvCxnSpPr/>
            <p:nvPr/>
          </p:nvCxnSpPr>
          <p:spPr>
            <a:xfrm>
              <a:off x="619590" y="2427849"/>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508854" y="4233056"/>
            <a:ext cx="3944692" cy="1356401"/>
            <a:chOff x="469690" y="2038663"/>
            <a:chExt cx="5451426" cy="1356401"/>
          </a:xfrm>
        </p:grpSpPr>
        <p:sp>
          <p:nvSpPr>
            <p:cNvPr id="88" name="Rounded Rectangle 87"/>
            <p:cNvSpPr/>
            <p:nvPr/>
          </p:nvSpPr>
          <p:spPr>
            <a:xfrm>
              <a:off x="469690" y="2038663"/>
              <a:ext cx="5451426" cy="1356401"/>
            </a:xfrm>
            <a:prstGeom prst="roundRect">
              <a:avLst>
                <a:gd name="adj" fmla="val 340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545686" y="2090092"/>
              <a:ext cx="2249587" cy="307777"/>
            </a:xfrm>
            <a:prstGeom prst="rect">
              <a:avLst/>
            </a:prstGeom>
          </p:spPr>
          <p:txBody>
            <a:bodyPr wrap="none">
              <a:spAutoFit/>
            </a:bodyPr>
            <a:lstStyle/>
            <a:p>
              <a:r>
                <a:rPr lang="en-US" sz="1400" b="1" dirty="0">
                  <a:solidFill>
                    <a:schemeClr val="accent2">
                      <a:lumMod val="75000"/>
                      <a:lumOff val="25000"/>
                    </a:schemeClr>
                  </a:solidFill>
                  <a:latin typeface="Calibri" panose="020F0502020204030204" pitchFamily="34" charset="0"/>
                  <a:ea typeface="Times New Roman" panose="02020603050405020304" pitchFamily="18" charset="0"/>
                  <a:cs typeface="Calibri" panose="020F0502020204030204" pitchFamily="34" charset="0"/>
                </a:rPr>
                <a:t>Automation testing</a:t>
              </a:r>
              <a:endParaRPr lang="en-US" sz="1400" b="1" dirty="0">
                <a:solidFill>
                  <a:schemeClr val="accent2">
                    <a:lumMod val="75000"/>
                    <a:lumOff val="25000"/>
                  </a:schemeClr>
                </a:solidFill>
                <a:latin typeface="Calibri" panose="020F0502020204030204" pitchFamily="34" charset="0"/>
                <a:cs typeface="Calibri" panose="020F0502020204030204" pitchFamily="34" charset="0"/>
              </a:endParaRPr>
            </a:p>
          </p:txBody>
        </p:sp>
        <p:sp>
          <p:nvSpPr>
            <p:cNvPr id="90" name="Rectangle 89"/>
            <p:cNvSpPr/>
            <p:nvPr/>
          </p:nvSpPr>
          <p:spPr>
            <a:xfrm>
              <a:off x="545686" y="2495907"/>
              <a:ext cx="5319350" cy="769441"/>
            </a:xfrm>
            <a:prstGeom prst="rect">
              <a:avLst/>
            </a:prstGeom>
          </p:spPr>
          <p:txBody>
            <a:bodyPr wrap="square">
              <a:spAutoFit/>
            </a:bodyPr>
            <a:lstStyle/>
            <a:p>
              <a:pPr marL="165100" lvl="1" indent="-165100" defTabSz="609585" fontAlgn="base">
                <a:lnSpc>
                  <a:spcPct val="100000"/>
                </a:lnSpc>
                <a:spcBef>
                  <a:spcPct val="0"/>
                </a:spcBef>
                <a:spcAft>
                  <a:spcPct val="0"/>
                </a:spcAft>
                <a:buClr>
                  <a:schemeClr val="tx2"/>
                </a:buClr>
                <a:buFont typeface="Arial" panose="020B0604020202020204" pitchFamily="34" charset="0"/>
                <a:buChar char="•"/>
                <a:defRPr/>
              </a:pPr>
              <a:r>
                <a:rPr lang="en-US" sz="1100" dirty="0" err="1">
                  <a:solidFill>
                    <a:schemeClr val="tx2"/>
                  </a:solidFill>
                  <a:latin typeface="Calibri" panose="020F0502020204030204" pitchFamily="34" charset="0"/>
                  <a:cs typeface="Calibri" panose="020F0502020204030204" pitchFamily="34" charset="0"/>
                </a:rPr>
                <a:t>Seetest</a:t>
              </a:r>
              <a:r>
                <a:rPr lang="en-US" sz="1100" dirty="0">
                  <a:solidFill>
                    <a:schemeClr val="tx2"/>
                  </a:solidFill>
                  <a:latin typeface="Calibri" panose="020F0502020204030204" pitchFamily="34" charset="0"/>
                  <a:cs typeface="Calibri" panose="020F0502020204030204" pitchFamily="34" charset="0"/>
                </a:rPr>
                <a:t> Automation tool (licensed, partnered with cognizant) will be used for Test automation</a:t>
              </a:r>
            </a:p>
            <a:p>
              <a:pPr marL="165100" lvl="1" indent="-165100" defTabSz="609585" fontAlgn="base">
                <a:spcBef>
                  <a:spcPct val="0"/>
                </a:spcBef>
                <a:spcAft>
                  <a:spcPct val="0"/>
                </a:spcAft>
                <a:buClr>
                  <a:schemeClr val="tx2"/>
                </a:buClr>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Execute automation scripts by leveraging unified framework (Next Gen CRAFT) along with automation tool </a:t>
              </a:r>
            </a:p>
          </p:txBody>
        </p:sp>
        <p:cxnSp>
          <p:nvCxnSpPr>
            <p:cNvPr id="91" name="Straight Connector 90"/>
            <p:cNvCxnSpPr/>
            <p:nvPr/>
          </p:nvCxnSpPr>
          <p:spPr>
            <a:xfrm>
              <a:off x="619590" y="2427849"/>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8401989" y="4225623"/>
            <a:ext cx="3171312" cy="1363834"/>
            <a:chOff x="469690" y="2038663"/>
            <a:chExt cx="5451426" cy="1363834"/>
          </a:xfrm>
        </p:grpSpPr>
        <p:sp>
          <p:nvSpPr>
            <p:cNvPr id="93" name="Rounded Rectangle 92"/>
            <p:cNvSpPr/>
            <p:nvPr/>
          </p:nvSpPr>
          <p:spPr>
            <a:xfrm>
              <a:off x="469690" y="2038663"/>
              <a:ext cx="5451426" cy="1363834"/>
            </a:xfrm>
            <a:prstGeom prst="roundRect">
              <a:avLst>
                <a:gd name="adj" fmla="val 340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545686" y="2120072"/>
              <a:ext cx="1846669" cy="307777"/>
            </a:xfrm>
            <a:prstGeom prst="rect">
              <a:avLst/>
            </a:prstGeom>
          </p:spPr>
          <p:txBody>
            <a:bodyPr wrap="none">
              <a:spAutoFit/>
            </a:bodyPr>
            <a:lstStyle/>
            <a:p>
              <a:r>
                <a:rPr lang="en-US" sz="1400" b="1" dirty="0">
                  <a:solidFill>
                    <a:schemeClr val="accent2">
                      <a:lumMod val="75000"/>
                      <a:lumOff val="25000"/>
                    </a:schemeClr>
                  </a:solidFill>
                  <a:latin typeface="Calibri" panose="020F0502020204030204" pitchFamily="34" charset="0"/>
                  <a:cs typeface="Calibri" panose="020F0502020204030204" pitchFamily="34" charset="0"/>
                </a:rPr>
                <a:t>Security testing</a:t>
              </a:r>
            </a:p>
          </p:txBody>
        </p:sp>
        <p:sp>
          <p:nvSpPr>
            <p:cNvPr id="95" name="Rectangle 94"/>
            <p:cNvSpPr/>
            <p:nvPr/>
          </p:nvSpPr>
          <p:spPr>
            <a:xfrm>
              <a:off x="545686" y="2495907"/>
              <a:ext cx="5319350" cy="261610"/>
            </a:xfrm>
            <a:prstGeom prst="rect">
              <a:avLst/>
            </a:prstGeom>
          </p:spPr>
          <p:txBody>
            <a:bodyPr wrap="square">
              <a:spAutoFit/>
            </a:bodyPr>
            <a:lstStyle/>
            <a:p>
              <a:pPr marL="165100" lvl="1" indent="-165100" defTabSz="609585" fontAlgn="base">
                <a:lnSpc>
                  <a:spcPct val="100000"/>
                </a:lnSpc>
                <a:spcBef>
                  <a:spcPct val="0"/>
                </a:spcBef>
                <a:spcAft>
                  <a:spcPct val="0"/>
                </a:spcAft>
                <a:buClr>
                  <a:schemeClr val="tx2"/>
                </a:buClr>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Proposes to leverage Fortify tool for Security testing </a:t>
              </a:r>
              <a:endParaRPr lang="en-US" sz="1100" dirty="0">
                <a:latin typeface="Calibri" panose="020F0502020204030204" pitchFamily="34" charset="0"/>
                <a:cs typeface="Calibri" panose="020F0502020204030204" pitchFamily="34" charset="0"/>
              </a:endParaRPr>
            </a:p>
          </p:txBody>
        </p:sp>
        <p:cxnSp>
          <p:nvCxnSpPr>
            <p:cNvPr id="96" name="Straight Connector 95"/>
            <p:cNvCxnSpPr/>
            <p:nvPr/>
          </p:nvCxnSpPr>
          <p:spPr>
            <a:xfrm>
              <a:off x="619590" y="2427849"/>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2015" y="4229986"/>
            <a:ext cx="3731505" cy="1359471"/>
            <a:chOff x="469690" y="2038663"/>
            <a:chExt cx="5451426" cy="1042101"/>
          </a:xfrm>
        </p:grpSpPr>
        <p:sp>
          <p:nvSpPr>
            <p:cNvPr id="103" name="Rounded Rectangle 102"/>
            <p:cNvSpPr/>
            <p:nvPr/>
          </p:nvSpPr>
          <p:spPr>
            <a:xfrm>
              <a:off x="469690" y="2038663"/>
              <a:ext cx="5451426" cy="1042101"/>
            </a:xfrm>
            <a:prstGeom prst="roundRect">
              <a:avLst>
                <a:gd name="adj" fmla="val 3402"/>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545686" y="2120072"/>
              <a:ext cx="2335186" cy="307777"/>
            </a:xfrm>
            <a:prstGeom prst="rect">
              <a:avLst/>
            </a:prstGeom>
          </p:spPr>
          <p:txBody>
            <a:bodyPr wrap="none">
              <a:spAutoFit/>
            </a:bodyPr>
            <a:lstStyle/>
            <a:p>
              <a:r>
                <a:rPr lang="en-US" sz="1400" b="1" dirty="0" smtClean="0">
                  <a:solidFill>
                    <a:schemeClr val="accent2">
                      <a:lumMod val="75000"/>
                      <a:lumOff val="25000"/>
                    </a:schemeClr>
                  </a:solidFill>
                  <a:latin typeface="Calibri" panose="020F0502020204030204" pitchFamily="34" charset="0"/>
                  <a:cs typeface="Calibri" panose="020F0502020204030204" pitchFamily="34" charset="0"/>
                </a:rPr>
                <a:t>Performance </a:t>
              </a:r>
              <a:r>
                <a:rPr lang="en-US" sz="1400" b="1" dirty="0">
                  <a:solidFill>
                    <a:schemeClr val="accent2">
                      <a:lumMod val="75000"/>
                      <a:lumOff val="25000"/>
                    </a:schemeClr>
                  </a:solidFill>
                  <a:latin typeface="Calibri" panose="020F0502020204030204" pitchFamily="34" charset="0"/>
                  <a:cs typeface="Calibri" panose="020F0502020204030204" pitchFamily="34" charset="0"/>
                </a:rPr>
                <a:t>testing</a:t>
              </a:r>
            </a:p>
          </p:txBody>
        </p:sp>
        <p:sp>
          <p:nvSpPr>
            <p:cNvPr id="105" name="Rectangle 104"/>
            <p:cNvSpPr/>
            <p:nvPr/>
          </p:nvSpPr>
          <p:spPr>
            <a:xfrm>
              <a:off x="507589" y="2421043"/>
              <a:ext cx="5319350" cy="430887"/>
            </a:xfrm>
            <a:prstGeom prst="rect">
              <a:avLst/>
            </a:prstGeom>
          </p:spPr>
          <p:txBody>
            <a:bodyPr wrap="square">
              <a:spAutoFit/>
            </a:bodyPr>
            <a:lstStyle/>
            <a:p>
              <a:pPr marL="165100" lvl="0" indent="-165100" defTabSz="1219170">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Android Profiler &amp; LoadRunner will be leveraged for Performance testing </a:t>
              </a:r>
              <a:endParaRPr lang="en-US" sz="1100" dirty="0">
                <a:latin typeface="Calibri" panose="020F0502020204030204" pitchFamily="34" charset="0"/>
                <a:cs typeface="Calibri" panose="020F0502020204030204" pitchFamily="34" charset="0"/>
              </a:endParaRPr>
            </a:p>
          </p:txBody>
        </p:sp>
        <p:cxnSp>
          <p:nvCxnSpPr>
            <p:cNvPr id="106" name="Straight Connector 105"/>
            <p:cNvCxnSpPr/>
            <p:nvPr/>
          </p:nvCxnSpPr>
          <p:spPr>
            <a:xfrm>
              <a:off x="581868" y="2354615"/>
              <a:ext cx="52265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7" name="TextBox 106"/>
          <p:cNvSpPr txBox="1"/>
          <p:nvPr/>
        </p:nvSpPr>
        <p:spPr>
          <a:xfrm>
            <a:off x="7875706" y="6002768"/>
            <a:ext cx="4177079" cy="161583"/>
          </a:xfrm>
          <a:prstGeom prst="rect">
            <a:avLst/>
          </a:prstGeom>
        </p:spPr>
        <p:txBody>
          <a:bodyPr wrap="square" lIns="0" tIns="0" rIns="0" bIns="0" rtlCol="0">
            <a:spAutoFit/>
          </a:bodyPr>
          <a:lstStyle/>
          <a:p>
            <a:pPr algn="ctr"/>
            <a:r>
              <a:rPr lang="en-US" sz="1050" i="1" dirty="0" smtClean="0">
                <a:solidFill>
                  <a:schemeClr val="tx2"/>
                </a:solidFill>
                <a:latin typeface="Calibri" panose="020F0502020204030204" pitchFamily="34" charset="0"/>
                <a:cs typeface="Calibri" panose="020F0502020204030204" pitchFamily="34" charset="0"/>
              </a:rPr>
              <a:t>*Kindly refer to Appendix on the Testing approach and toolsets proposed</a:t>
            </a:r>
            <a:endParaRPr lang="en-US" sz="1050" i="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1502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Proposed Solution Architecture</a:t>
            </a:r>
            <a:endParaRPr lang="en-US" dirty="0"/>
          </a:p>
        </p:txBody>
      </p:sp>
      <p:grpSp>
        <p:nvGrpSpPr>
          <p:cNvPr id="62" name="Group 61"/>
          <p:cNvGrpSpPr/>
          <p:nvPr/>
        </p:nvGrpSpPr>
        <p:grpSpPr>
          <a:xfrm>
            <a:off x="641553" y="668592"/>
            <a:ext cx="10611465" cy="5437239"/>
            <a:chOff x="1600200" y="152400"/>
            <a:chExt cx="8991602" cy="5867400"/>
          </a:xfrm>
        </p:grpSpPr>
        <p:sp>
          <p:nvSpPr>
            <p:cNvPr id="63" name="Rectangle 62"/>
            <p:cNvSpPr/>
            <p:nvPr/>
          </p:nvSpPr>
          <p:spPr>
            <a:xfrm>
              <a:off x="7467601" y="152400"/>
              <a:ext cx="3124201" cy="5867400"/>
            </a:xfrm>
            <a:prstGeom prst="rect">
              <a:avLst/>
            </a:prstGeom>
            <a:solidFill>
              <a:schemeClr val="bg2"/>
            </a:solidFill>
            <a:ln>
              <a:solidFill>
                <a:schemeClr val="bg1">
                  <a:lumMod val="8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65" name="Rectangle 64"/>
            <p:cNvSpPr/>
            <p:nvPr/>
          </p:nvSpPr>
          <p:spPr>
            <a:xfrm>
              <a:off x="7543800" y="228600"/>
              <a:ext cx="2971800" cy="4495800"/>
            </a:xfrm>
            <a:prstGeom prst="rect">
              <a:avLst/>
            </a:prstGeom>
            <a:solidFill>
              <a:schemeClr val="bg1">
                <a:lumMod val="95000"/>
              </a:schemeClr>
            </a:solidFill>
            <a:ln>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a:solidFill>
                    <a:schemeClr val="tx1"/>
                  </a:solidFill>
                  <a:latin typeface="Calibri" panose="020F0502020204030204" pitchFamily="34" charset="0"/>
                  <a:cs typeface="Calibri" panose="020F0502020204030204" pitchFamily="34" charset="0"/>
                </a:rPr>
                <a:t>US Bank Infrastructure</a:t>
              </a:r>
            </a:p>
          </p:txBody>
        </p:sp>
        <p:sp>
          <p:nvSpPr>
            <p:cNvPr id="72" name="Rectangle 71"/>
            <p:cNvSpPr/>
            <p:nvPr/>
          </p:nvSpPr>
          <p:spPr>
            <a:xfrm>
              <a:off x="7620001" y="609600"/>
              <a:ext cx="2790000" cy="2667000"/>
            </a:xfrm>
            <a:prstGeom prst="rect">
              <a:avLst/>
            </a:prstGeom>
            <a:solidFill>
              <a:srgbClr val="0070C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solidFill>
                    <a:schemeClr val="bg1"/>
                  </a:solidFill>
                  <a:latin typeface="Calibri" panose="020F0502020204030204" pitchFamily="34" charset="0"/>
                  <a:cs typeface="Calibri" panose="020F0502020204030204" pitchFamily="34" charset="0"/>
                </a:rPr>
                <a:t>Business Service Layer</a:t>
              </a:r>
            </a:p>
          </p:txBody>
        </p:sp>
        <p:sp>
          <p:nvSpPr>
            <p:cNvPr id="73" name="Rectangle 72"/>
            <p:cNvSpPr/>
            <p:nvPr/>
          </p:nvSpPr>
          <p:spPr>
            <a:xfrm>
              <a:off x="7696200" y="1015026"/>
              <a:ext cx="1185700" cy="236727"/>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Login</a:t>
              </a:r>
            </a:p>
          </p:txBody>
        </p:sp>
        <p:sp>
          <p:nvSpPr>
            <p:cNvPr id="74" name="Rectangle 73"/>
            <p:cNvSpPr/>
            <p:nvPr/>
          </p:nvSpPr>
          <p:spPr>
            <a:xfrm>
              <a:off x="7697467" y="1271400"/>
              <a:ext cx="1185700" cy="236727"/>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Registration</a:t>
              </a:r>
            </a:p>
          </p:txBody>
        </p:sp>
        <p:sp>
          <p:nvSpPr>
            <p:cNvPr id="75" name="Rectangle 74"/>
            <p:cNvSpPr/>
            <p:nvPr/>
          </p:nvSpPr>
          <p:spPr>
            <a:xfrm>
              <a:off x="8893108" y="1014057"/>
              <a:ext cx="1447799" cy="237600"/>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Settings</a:t>
              </a:r>
            </a:p>
          </p:txBody>
        </p:sp>
        <p:sp>
          <p:nvSpPr>
            <p:cNvPr id="76" name="Rectangle 75"/>
            <p:cNvSpPr/>
            <p:nvPr/>
          </p:nvSpPr>
          <p:spPr>
            <a:xfrm>
              <a:off x="8893108" y="1271399"/>
              <a:ext cx="1447799" cy="237600"/>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Preferences</a:t>
              </a:r>
            </a:p>
          </p:txBody>
        </p:sp>
        <p:sp>
          <p:nvSpPr>
            <p:cNvPr id="77" name="Rectangle 76"/>
            <p:cNvSpPr/>
            <p:nvPr/>
          </p:nvSpPr>
          <p:spPr>
            <a:xfrm>
              <a:off x="7696800" y="1514999"/>
              <a:ext cx="2643505" cy="237600"/>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User Profile</a:t>
              </a:r>
            </a:p>
          </p:txBody>
        </p:sp>
        <p:sp>
          <p:nvSpPr>
            <p:cNvPr id="78" name="Rectangle 77"/>
            <p:cNvSpPr/>
            <p:nvPr/>
          </p:nvSpPr>
          <p:spPr>
            <a:xfrm>
              <a:off x="7696200" y="1828799"/>
              <a:ext cx="1184400"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Hello</a:t>
              </a:r>
            </a:p>
          </p:txBody>
        </p:sp>
        <p:sp>
          <p:nvSpPr>
            <p:cNvPr id="79" name="Rectangle 78"/>
            <p:cNvSpPr/>
            <p:nvPr/>
          </p:nvSpPr>
          <p:spPr>
            <a:xfrm>
              <a:off x="8893106" y="1828799"/>
              <a:ext cx="1447200"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Account Management</a:t>
              </a:r>
            </a:p>
          </p:txBody>
        </p:sp>
        <p:sp>
          <p:nvSpPr>
            <p:cNvPr id="80" name="Rectangle 79"/>
            <p:cNvSpPr/>
            <p:nvPr/>
          </p:nvSpPr>
          <p:spPr>
            <a:xfrm>
              <a:off x="8893107" y="2071800"/>
              <a:ext cx="1447198"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Money Movement</a:t>
              </a:r>
            </a:p>
          </p:txBody>
        </p:sp>
        <p:sp>
          <p:nvSpPr>
            <p:cNvPr id="81" name="Rectangle 80"/>
            <p:cNvSpPr/>
            <p:nvPr/>
          </p:nvSpPr>
          <p:spPr>
            <a:xfrm>
              <a:off x="8893107" y="2320577"/>
              <a:ext cx="1447200"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Grow My Relationship</a:t>
              </a:r>
            </a:p>
          </p:txBody>
        </p:sp>
        <p:sp>
          <p:nvSpPr>
            <p:cNvPr id="82" name="Rectangle 81"/>
            <p:cNvSpPr/>
            <p:nvPr/>
          </p:nvSpPr>
          <p:spPr>
            <a:xfrm>
              <a:off x="7696200" y="2071800"/>
              <a:ext cx="1184400"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Anticipate</a:t>
              </a:r>
            </a:p>
          </p:txBody>
        </p:sp>
        <p:sp>
          <p:nvSpPr>
            <p:cNvPr id="83" name="Rectangle 82"/>
            <p:cNvSpPr/>
            <p:nvPr/>
          </p:nvSpPr>
          <p:spPr>
            <a:xfrm>
              <a:off x="7696200" y="2320577"/>
              <a:ext cx="1184400" cy="2376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Help Me</a:t>
              </a:r>
            </a:p>
          </p:txBody>
        </p:sp>
        <p:sp>
          <p:nvSpPr>
            <p:cNvPr id="84" name="Rectangle 83"/>
            <p:cNvSpPr/>
            <p:nvPr/>
          </p:nvSpPr>
          <p:spPr>
            <a:xfrm>
              <a:off x="7696200" y="2810178"/>
              <a:ext cx="1317600" cy="3942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Service </a:t>
              </a:r>
            </a:p>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Adapters</a:t>
              </a:r>
            </a:p>
          </p:txBody>
        </p:sp>
        <p:sp>
          <p:nvSpPr>
            <p:cNvPr id="85" name="Rectangle 84"/>
            <p:cNvSpPr/>
            <p:nvPr/>
          </p:nvSpPr>
          <p:spPr>
            <a:xfrm>
              <a:off x="9022705" y="2810178"/>
              <a:ext cx="1317600" cy="394200"/>
            </a:xfrm>
            <a:prstGeom prst="rect">
              <a:avLst/>
            </a:prstGeom>
            <a:solidFill>
              <a:schemeClr val="bg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Database</a:t>
              </a:r>
            </a:p>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Connectors</a:t>
              </a:r>
            </a:p>
          </p:txBody>
        </p:sp>
        <p:sp>
          <p:nvSpPr>
            <p:cNvPr id="86" name="Rectangle 85"/>
            <p:cNvSpPr/>
            <p:nvPr/>
          </p:nvSpPr>
          <p:spPr>
            <a:xfrm>
              <a:off x="7691657" y="2565377"/>
              <a:ext cx="2648648" cy="237600"/>
            </a:xfrm>
            <a:prstGeom prst="rect">
              <a:avLst/>
            </a:prstGeom>
            <a:solidFill>
              <a:schemeClr val="bg1"/>
            </a:solidFill>
            <a:ln w="6350" cmpd="sng">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2">
                      <a:lumMod val="65000"/>
                      <a:lumOff val="35000"/>
                    </a:schemeClr>
                  </a:solidFill>
                  <a:latin typeface="Calibri" panose="020F0502020204030204" pitchFamily="34" charset="0"/>
                  <a:cs typeface="Calibri" panose="020F0502020204030204" pitchFamily="34" charset="0"/>
                </a:rPr>
                <a:t>Custom Process</a:t>
              </a:r>
            </a:p>
          </p:txBody>
        </p:sp>
        <p:sp>
          <p:nvSpPr>
            <p:cNvPr id="87" name="Rectangle 86"/>
            <p:cNvSpPr/>
            <p:nvPr/>
          </p:nvSpPr>
          <p:spPr>
            <a:xfrm rot="16200000">
              <a:off x="8380950" y="2591850"/>
              <a:ext cx="1257300" cy="2779200"/>
            </a:xfrm>
            <a:prstGeom prst="rect">
              <a:avLst/>
            </a:prstGeom>
            <a:solidFill>
              <a:schemeClr val="bg1"/>
            </a:solidFill>
            <a:ln>
              <a:solidFill>
                <a:schemeClr val="bg1">
                  <a:lumMod val="8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chemeClr val="tx1"/>
                  </a:solidFill>
                  <a:latin typeface="Calibri" panose="020F0502020204030204" pitchFamily="34" charset="0"/>
                  <a:cs typeface="Calibri" panose="020F0502020204030204" pitchFamily="34" charset="0"/>
                </a:rPr>
                <a:t>Backend Systems</a:t>
              </a:r>
            </a:p>
            <a:p>
              <a:pPr algn="ctr"/>
              <a:endParaRPr lang="en-US" sz="1100" dirty="0">
                <a:solidFill>
                  <a:schemeClr val="tx1"/>
                </a:solidFill>
                <a:latin typeface="Calibri" panose="020F0502020204030204" pitchFamily="34" charset="0"/>
                <a:cs typeface="Calibri" panose="020F0502020204030204" pitchFamily="34" charset="0"/>
              </a:endParaRPr>
            </a:p>
          </p:txBody>
        </p:sp>
        <p:sp>
          <p:nvSpPr>
            <p:cNvPr id="88" name="Rectangle 87"/>
            <p:cNvSpPr/>
            <p:nvPr/>
          </p:nvSpPr>
          <p:spPr>
            <a:xfrm>
              <a:off x="1600200" y="152400"/>
              <a:ext cx="5105400" cy="4495800"/>
            </a:xfrm>
            <a:prstGeom prst="rect">
              <a:avLst/>
            </a:prstGeom>
            <a:solidFill>
              <a:schemeClr val="bg1"/>
            </a:solidFill>
            <a:ln w="9525" cap="rnd" cmpd="sng" algn="ctr">
              <a:solidFill>
                <a:schemeClr val="bg1">
                  <a:lumMod val="85000"/>
                </a:schemeClr>
              </a:solidFill>
              <a:prstDash val="sysDash"/>
            </a:ln>
            <a:effectLst>
              <a:outerShdw blurRad="40000" dist="20000" dir="5400000" rotWithShape="0">
                <a:srgbClr val="000000">
                  <a:alpha val="0"/>
                </a:srgbClr>
              </a:outerShdw>
            </a:effectLst>
          </p:spPr>
          <p:txBody>
            <a:bodyPr rtlCol="0" anchor="t"/>
            <a:lstStyle/>
            <a:p>
              <a:pPr algn="ctr" defTabSz="677296">
                <a:defRPr/>
              </a:pPr>
              <a:endParaRPr lang="en-US" sz="500" b="1" kern="0" dirty="0">
                <a:solidFill>
                  <a:srgbClr val="000000"/>
                </a:solidFill>
                <a:latin typeface="Calibri" panose="020F0502020204030204" pitchFamily="34" charset="0"/>
                <a:cs typeface="Calibri" panose="020F0502020204030204" pitchFamily="34" charset="0"/>
              </a:endParaRPr>
            </a:p>
            <a:p>
              <a:pPr algn="ctr" defTabSz="677296">
                <a:defRPr/>
              </a:pPr>
              <a:r>
                <a:rPr lang="en-US" b="1" kern="0" dirty="0">
                  <a:solidFill>
                    <a:srgbClr val="000000"/>
                  </a:solidFill>
                  <a:latin typeface="Calibri" panose="020F0502020204030204" pitchFamily="34" charset="0"/>
                  <a:cs typeface="Calibri" panose="020F0502020204030204" pitchFamily="34" charset="0"/>
                </a:rPr>
                <a:t>Android Device</a:t>
              </a:r>
            </a:p>
          </p:txBody>
        </p:sp>
        <p:sp>
          <p:nvSpPr>
            <p:cNvPr id="89" name="Rectangle 88"/>
            <p:cNvSpPr/>
            <p:nvPr/>
          </p:nvSpPr>
          <p:spPr>
            <a:xfrm>
              <a:off x="1676401" y="685800"/>
              <a:ext cx="4953000" cy="3124200"/>
            </a:xfrm>
            <a:prstGeom prst="rect">
              <a:avLst/>
            </a:prstGeom>
            <a:solidFill>
              <a:schemeClr val="bg1">
                <a:lumMod val="95000"/>
              </a:schemeClr>
            </a:solidFill>
            <a:ln w="9525" cap="rnd" cmpd="sng" algn="ctr">
              <a:solidFill>
                <a:schemeClr val="bg1">
                  <a:lumMod val="85000"/>
                </a:schemeClr>
              </a:solidFill>
              <a:prstDash val="solid"/>
            </a:ln>
            <a:effectLst>
              <a:outerShdw blurRad="40000" dist="20000" dir="5400000" rotWithShape="0">
                <a:srgbClr val="000000">
                  <a:alpha val="0"/>
                </a:srgbClr>
              </a:outerShdw>
            </a:effectLst>
          </p:spPr>
          <p:txBody>
            <a:bodyPr rtlCol="0" anchor="b"/>
            <a:lstStyle/>
            <a:p>
              <a:pPr lvl="0" algn="ctr">
                <a:defRPr/>
              </a:pPr>
              <a:endParaRPr lang="en-US" sz="1600" b="1" kern="0" dirty="0">
                <a:solidFill>
                  <a:srgbClr val="000000"/>
                </a:solidFill>
                <a:latin typeface="Calibri" panose="020F0502020204030204" pitchFamily="34" charset="0"/>
                <a:cs typeface="Calibri" panose="020F0502020204030204" pitchFamily="34" charset="0"/>
              </a:endParaRPr>
            </a:p>
          </p:txBody>
        </p:sp>
        <p:sp>
          <p:nvSpPr>
            <p:cNvPr id="90" name="Rounded Rectangle 89"/>
            <p:cNvSpPr/>
            <p:nvPr/>
          </p:nvSpPr>
          <p:spPr>
            <a:xfrm>
              <a:off x="5351356" y="838200"/>
              <a:ext cx="1201844" cy="2872428"/>
            </a:xfrm>
            <a:prstGeom prst="roundRect">
              <a:avLst>
                <a:gd name="adj" fmla="val 0"/>
              </a:avLst>
            </a:prstGeom>
            <a:solidFill>
              <a:schemeClr val="bg1"/>
            </a:solidFill>
            <a:ln w="9525" cap="flat" cmpd="sng" algn="ctr">
              <a:solidFill>
                <a:schemeClr val="bg1">
                  <a:lumMod val="85000"/>
                </a:schemeClr>
              </a:solidFill>
              <a:prstDash val="solid"/>
            </a:ln>
            <a:effectLst/>
            <a:scene3d>
              <a:camera prst="orthographicFront"/>
              <a:lightRig rig="threePt" dir="t"/>
            </a:scene3d>
            <a:sp3d extrusionH="76200">
              <a:extrusionClr>
                <a:srgbClr val="FFFFFF"/>
              </a:extrusionClr>
            </a:sp3d>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77296">
                <a:defRPr/>
              </a:pPr>
              <a:endParaRPr lang="en-US" sz="900" b="1" kern="0" dirty="0">
                <a:solidFill>
                  <a:srgbClr val="00B140"/>
                </a:solidFill>
                <a:latin typeface="Calibri" panose="020F0502020204030204" pitchFamily="34" charset="0"/>
                <a:cs typeface="Calibri" panose="020F0502020204030204" pitchFamily="34" charset="0"/>
              </a:endParaRPr>
            </a:p>
          </p:txBody>
        </p:sp>
        <p:sp>
          <p:nvSpPr>
            <p:cNvPr id="91" name="Rounded Rectangle 90"/>
            <p:cNvSpPr/>
            <p:nvPr/>
          </p:nvSpPr>
          <p:spPr>
            <a:xfrm>
              <a:off x="5431800" y="2603520"/>
              <a:ext cx="1033200" cy="368280"/>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Push </a:t>
              </a:r>
            </a:p>
            <a:p>
              <a:pPr algn="ctr" defTabSz="677296"/>
              <a:r>
                <a:rPr lang="en-US" sz="900" kern="0" dirty="0">
                  <a:solidFill>
                    <a:schemeClr val="bg1"/>
                  </a:solidFill>
                  <a:latin typeface="Calibri" panose="020F0502020204030204" pitchFamily="34" charset="0"/>
                  <a:cs typeface="Calibri" panose="020F0502020204030204" pitchFamily="34" charset="0"/>
                </a:rPr>
                <a:t>Notification</a:t>
              </a:r>
            </a:p>
          </p:txBody>
        </p:sp>
        <p:sp>
          <p:nvSpPr>
            <p:cNvPr id="92" name="Rounded Rectangle 91"/>
            <p:cNvSpPr/>
            <p:nvPr/>
          </p:nvSpPr>
          <p:spPr>
            <a:xfrm>
              <a:off x="5431800" y="1219201"/>
              <a:ext cx="1033200" cy="276695"/>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a:r>
                <a:rPr lang="en-US" sz="900" kern="0" dirty="0">
                  <a:solidFill>
                    <a:schemeClr val="bg1"/>
                  </a:solidFill>
                  <a:latin typeface="Calibri" panose="020F0502020204030204" pitchFamily="34" charset="0"/>
                  <a:cs typeface="Calibri" panose="020F0502020204030204" pitchFamily="34" charset="0"/>
                </a:rPr>
                <a:t>Logger</a:t>
              </a:r>
            </a:p>
          </p:txBody>
        </p:sp>
        <p:sp>
          <p:nvSpPr>
            <p:cNvPr id="93" name="Rounded Rectangle 92"/>
            <p:cNvSpPr/>
            <p:nvPr/>
          </p:nvSpPr>
          <p:spPr>
            <a:xfrm>
              <a:off x="5431800" y="1828800"/>
              <a:ext cx="1033200" cy="368282"/>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Analytics</a:t>
              </a:r>
            </a:p>
          </p:txBody>
        </p:sp>
        <p:sp>
          <p:nvSpPr>
            <p:cNvPr id="94" name="Rectangle 93"/>
            <p:cNvSpPr/>
            <p:nvPr/>
          </p:nvSpPr>
          <p:spPr>
            <a:xfrm>
              <a:off x="1676400" y="4222800"/>
              <a:ext cx="4953000" cy="304364"/>
            </a:xfrm>
            <a:prstGeom prst="rect">
              <a:avLst/>
            </a:prstGeom>
            <a:solidFill>
              <a:srgbClr val="414763"/>
            </a:solidFill>
            <a:ln>
              <a:solidFill>
                <a:schemeClr val="bg1">
                  <a:lumMod val="85000"/>
                </a:schemeClr>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70763" tIns="35382" rIns="70763" bIns="35382" numCol="1" rtlCol="0" anchor="ctr" anchorCtr="0" compatLnSpc="1">
              <a:prstTxWarp prst="textNoShape">
                <a:avLst/>
              </a:prstTxWarp>
            </a:bodyPr>
            <a:lstStyle/>
            <a:p>
              <a:pPr algn="ctr"/>
              <a:r>
                <a:rPr lang="en-US" sz="1400" b="1" dirty="0" smtClean="0">
                  <a:solidFill>
                    <a:prstClr val="white"/>
                  </a:solidFill>
                  <a:latin typeface="Calibri" panose="020F0502020204030204" pitchFamily="34" charset="0"/>
                  <a:cs typeface="Calibri" panose="020F0502020204030204" pitchFamily="34" charset="0"/>
                </a:rPr>
                <a:t>NATIVE RUNTIME</a:t>
              </a:r>
              <a:endParaRPr lang="en-US" sz="1400" b="1" dirty="0">
                <a:solidFill>
                  <a:prstClr val="white"/>
                </a:solidFill>
                <a:latin typeface="Calibri" panose="020F0502020204030204" pitchFamily="34" charset="0"/>
                <a:cs typeface="Calibri" panose="020F0502020204030204" pitchFamily="34" charset="0"/>
              </a:endParaRPr>
            </a:p>
          </p:txBody>
        </p:sp>
        <p:sp>
          <p:nvSpPr>
            <p:cNvPr id="95" name="Rectangle 94"/>
            <p:cNvSpPr/>
            <p:nvPr/>
          </p:nvSpPr>
          <p:spPr>
            <a:xfrm>
              <a:off x="1676400" y="3886200"/>
              <a:ext cx="4953000" cy="304364"/>
            </a:xfrm>
            <a:prstGeom prst="rect">
              <a:avLst/>
            </a:prstGeom>
            <a:solidFill>
              <a:srgbClr val="414763"/>
            </a:solidFill>
            <a:ln>
              <a:solidFill>
                <a:schemeClr val="bg1">
                  <a:lumMod val="85000"/>
                </a:schemeClr>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70763" tIns="35382" rIns="70763" bIns="35382" numCol="1" rtlCol="0" anchor="ctr" anchorCtr="0" compatLnSpc="1">
              <a:prstTxWarp prst="textNoShape">
                <a:avLst/>
              </a:prstTxWarp>
            </a:bodyPr>
            <a:lstStyle/>
            <a:p>
              <a:pPr algn="ctr"/>
              <a:r>
                <a:rPr lang="en-US" sz="1400" b="1" dirty="0" smtClean="0">
                  <a:solidFill>
                    <a:prstClr val="white"/>
                  </a:solidFill>
                  <a:latin typeface="Calibri" panose="020F0502020204030204" pitchFamily="34" charset="0"/>
                  <a:cs typeface="Calibri" panose="020F0502020204030204" pitchFamily="34" charset="0"/>
                </a:rPr>
                <a:t>NATIVE SDK</a:t>
              </a:r>
              <a:endParaRPr lang="en-US" sz="1400" b="1" dirty="0">
                <a:solidFill>
                  <a:prstClr val="white"/>
                </a:solidFill>
                <a:latin typeface="Calibri" panose="020F0502020204030204" pitchFamily="34" charset="0"/>
                <a:cs typeface="Calibri" panose="020F0502020204030204" pitchFamily="34" charset="0"/>
              </a:endParaRPr>
            </a:p>
          </p:txBody>
        </p:sp>
        <p:sp>
          <p:nvSpPr>
            <p:cNvPr id="96" name="Rounded Rectangle 95"/>
            <p:cNvSpPr/>
            <p:nvPr/>
          </p:nvSpPr>
          <p:spPr>
            <a:xfrm>
              <a:off x="5431800" y="1524000"/>
              <a:ext cx="1034120" cy="277200"/>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a:r>
                <a:rPr lang="en-US" sz="900" kern="0" dirty="0">
                  <a:solidFill>
                    <a:schemeClr val="bg1"/>
                  </a:solidFill>
                  <a:latin typeface="Calibri" panose="020F0502020204030204" pitchFamily="34" charset="0"/>
                  <a:cs typeface="Calibri" panose="020F0502020204030204" pitchFamily="34" charset="0"/>
                </a:rPr>
                <a:t>Reachability</a:t>
              </a:r>
            </a:p>
          </p:txBody>
        </p:sp>
        <p:sp>
          <p:nvSpPr>
            <p:cNvPr id="97" name="Rounded Rectangle 96"/>
            <p:cNvSpPr/>
            <p:nvPr/>
          </p:nvSpPr>
          <p:spPr>
            <a:xfrm>
              <a:off x="1754097" y="1853401"/>
              <a:ext cx="3506749" cy="923667"/>
            </a:xfrm>
            <a:prstGeom prst="roundRect">
              <a:avLst>
                <a:gd name="adj" fmla="val 0"/>
              </a:avLst>
            </a:prstGeom>
            <a:solidFill>
              <a:schemeClr val="bg1"/>
            </a:solidFill>
            <a:ln w="9525" cap="flat" cmpd="sng" algn="ctr">
              <a:solidFill>
                <a:schemeClr val="bg1">
                  <a:lumMod val="85000"/>
                </a:schemeClr>
              </a:solidFill>
              <a:prstDash val="solid"/>
            </a:ln>
            <a:effectLst/>
            <a:scene3d>
              <a:camera prst="orthographicFront"/>
              <a:lightRig rig="threePt" dir="t"/>
            </a:scene3d>
            <a:sp3d extrusionH="76200">
              <a:extrusionClr>
                <a:srgbClr val="FFFFFF"/>
              </a:extrusionClr>
            </a:sp3d>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77296">
                <a:defRPr/>
              </a:pPr>
              <a:r>
                <a:rPr lang="en-US" sz="1200" b="1" kern="0" dirty="0" smtClean="0">
                  <a:solidFill>
                    <a:schemeClr val="tx2">
                      <a:lumMod val="65000"/>
                      <a:lumOff val="35000"/>
                    </a:schemeClr>
                  </a:solidFill>
                  <a:latin typeface="Calibri" panose="020F0502020204030204" pitchFamily="34" charset="0"/>
                  <a:cs typeface="Calibri" panose="020F0502020204030204" pitchFamily="34" charset="0"/>
                </a:rPr>
                <a:t>BUSINESS LOGIC</a:t>
              </a:r>
              <a:endParaRPr lang="en-US" sz="1200" kern="0" dirty="0">
                <a:solidFill>
                  <a:schemeClr val="tx2">
                    <a:lumMod val="65000"/>
                    <a:lumOff val="35000"/>
                  </a:schemeClr>
                </a:solidFill>
                <a:latin typeface="Calibri" panose="020F0502020204030204" pitchFamily="34" charset="0"/>
                <a:cs typeface="Calibri" panose="020F0502020204030204" pitchFamily="34" charset="0"/>
              </a:endParaRPr>
            </a:p>
          </p:txBody>
        </p:sp>
        <p:sp>
          <p:nvSpPr>
            <p:cNvPr id="98" name="Rounded Rectangle 97"/>
            <p:cNvSpPr/>
            <p:nvPr/>
          </p:nvSpPr>
          <p:spPr>
            <a:xfrm>
              <a:off x="1834496" y="2362201"/>
              <a:ext cx="1062000" cy="327273"/>
            </a:xfrm>
            <a:prstGeom prst="roundRect">
              <a:avLst>
                <a:gd name="adj" fmla="val 0"/>
              </a:avLst>
            </a:prstGeom>
            <a:solidFill>
              <a:schemeClr val="tx2">
                <a:lumMod val="65000"/>
                <a:lumOff val="35000"/>
              </a:schemeClr>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Navigations</a:t>
              </a:r>
            </a:p>
          </p:txBody>
        </p:sp>
        <p:sp>
          <p:nvSpPr>
            <p:cNvPr id="99" name="Rounded Rectangle 98"/>
            <p:cNvSpPr/>
            <p:nvPr/>
          </p:nvSpPr>
          <p:spPr>
            <a:xfrm>
              <a:off x="2897696" y="2362201"/>
              <a:ext cx="1222800" cy="327273"/>
            </a:xfrm>
            <a:prstGeom prst="roundRect">
              <a:avLst>
                <a:gd name="adj" fmla="val 0"/>
              </a:avLst>
            </a:prstGeom>
            <a:solidFill>
              <a:schemeClr val="tx2">
                <a:lumMod val="65000"/>
                <a:lumOff val="35000"/>
              </a:schemeClr>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Components</a:t>
              </a:r>
            </a:p>
          </p:txBody>
        </p:sp>
        <p:sp>
          <p:nvSpPr>
            <p:cNvPr id="100" name="Rounded Rectangle 99"/>
            <p:cNvSpPr/>
            <p:nvPr/>
          </p:nvSpPr>
          <p:spPr>
            <a:xfrm>
              <a:off x="4101296" y="2362201"/>
              <a:ext cx="1062000" cy="327273"/>
            </a:xfrm>
            <a:prstGeom prst="roundRect">
              <a:avLst>
                <a:gd name="adj" fmla="val 0"/>
              </a:avLst>
            </a:prstGeom>
            <a:solidFill>
              <a:schemeClr val="tx2">
                <a:lumMod val="65000"/>
                <a:lumOff val="35000"/>
              </a:schemeClr>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Entities</a:t>
              </a:r>
            </a:p>
          </p:txBody>
        </p:sp>
        <p:sp>
          <p:nvSpPr>
            <p:cNvPr id="101" name="Rounded Rectangle 100"/>
            <p:cNvSpPr/>
            <p:nvPr/>
          </p:nvSpPr>
          <p:spPr>
            <a:xfrm>
              <a:off x="1834496" y="2057401"/>
              <a:ext cx="3325600" cy="297521"/>
            </a:xfrm>
            <a:prstGeom prst="roundRect">
              <a:avLst>
                <a:gd name="adj" fmla="val 0"/>
              </a:avLst>
            </a:prstGeom>
            <a:solidFill>
              <a:schemeClr val="tx2">
                <a:lumMod val="65000"/>
                <a:lumOff val="35000"/>
              </a:schemeClr>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Application Fa</a:t>
              </a:r>
              <a:r>
                <a:rPr lang="pt-BR" sz="900" kern="0" dirty="0" err="1">
                  <a:solidFill>
                    <a:schemeClr val="bg1"/>
                  </a:solidFill>
                  <a:latin typeface="Calibri" panose="020F0502020204030204" pitchFamily="34" charset="0"/>
                  <a:cs typeface="Calibri" panose="020F0502020204030204" pitchFamily="34" charset="0"/>
                </a:rPr>
                <a:t>ç</a:t>
              </a:r>
              <a:r>
                <a:rPr lang="en-US" sz="900" kern="0" dirty="0" err="1">
                  <a:solidFill>
                    <a:schemeClr val="bg1"/>
                  </a:solidFill>
                  <a:latin typeface="Calibri" panose="020F0502020204030204" pitchFamily="34" charset="0"/>
                  <a:cs typeface="Calibri" panose="020F0502020204030204" pitchFamily="34" charset="0"/>
                </a:rPr>
                <a:t>ade</a:t>
              </a:r>
              <a:r>
                <a:rPr lang="en-US" sz="900" kern="0" dirty="0">
                  <a:solidFill>
                    <a:schemeClr val="bg1"/>
                  </a:solidFill>
                  <a:latin typeface="Calibri" panose="020F0502020204030204" pitchFamily="34" charset="0"/>
                  <a:cs typeface="Calibri" panose="020F0502020204030204" pitchFamily="34" charset="0"/>
                </a:rPr>
                <a:t> (Optional)</a:t>
              </a:r>
            </a:p>
          </p:txBody>
        </p:sp>
        <p:sp>
          <p:nvSpPr>
            <p:cNvPr id="102" name="Rounded Rectangle 101"/>
            <p:cNvSpPr/>
            <p:nvPr/>
          </p:nvSpPr>
          <p:spPr>
            <a:xfrm>
              <a:off x="1754096" y="2819400"/>
              <a:ext cx="3506400" cy="882942"/>
            </a:xfrm>
            <a:prstGeom prst="roundRect">
              <a:avLst>
                <a:gd name="adj" fmla="val 4418"/>
              </a:avLst>
            </a:prstGeom>
            <a:solidFill>
              <a:schemeClr val="bg1"/>
            </a:solidFill>
            <a:ln w="9525" cap="flat" cmpd="sng" algn="ctr">
              <a:solidFill>
                <a:schemeClr val="bg1">
                  <a:lumMod val="85000"/>
                </a:schemeClr>
              </a:solidFill>
              <a:prstDash val="solid"/>
            </a:ln>
            <a:effectLst/>
            <a:scene3d>
              <a:camera prst="orthographicFront"/>
              <a:lightRig rig="threePt" dir="t"/>
            </a:scene3d>
            <a:sp3d extrusionH="76200">
              <a:extrusionClr>
                <a:srgbClr val="FFFFFF"/>
              </a:extrusionClr>
            </a:sp3d>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77296"/>
              <a:r>
                <a:rPr lang="en-US" sz="1200" b="1" kern="0" dirty="0" smtClean="0">
                  <a:solidFill>
                    <a:schemeClr val="accent2">
                      <a:lumMod val="75000"/>
                      <a:lumOff val="25000"/>
                    </a:schemeClr>
                  </a:solidFill>
                  <a:latin typeface="Calibri" panose="020F0502020204030204" pitchFamily="34" charset="0"/>
                  <a:cs typeface="Calibri" panose="020F0502020204030204" pitchFamily="34" charset="0"/>
                </a:rPr>
                <a:t>DATA ACCESS</a:t>
              </a:r>
              <a:endParaRPr lang="en-US" sz="1200" b="1" kern="0" dirty="0">
                <a:solidFill>
                  <a:schemeClr val="accent2">
                    <a:lumMod val="75000"/>
                    <a:lumOff val="25000"/>
                  </a:schemeClr>
                </a:solidFill>
                <a:latin typeface="Calibri" panose="020F0502020204030204" pitchFamily="34" charset="0"/>
                <a:cs typeface="Calibri" panose="020F0502020204030204" pitchFamily="34" charset="0"/>
              </a:endParaRPr>
            </a:p>
          </p:txBody>
        </p:sp>
        <p:sp>
          <p:nvSpPr>
            <p:cNvPr id="103" name="Rounded Rectangle 102"/>
            <p:cNvSpPr/>
            <p:nvPr/>
          </p:nvSpPr>
          <p:spPr>
            <a:xfrm>
              <a:off x="1752600" y="862201"/>
              <a:ext cx="3510896" cy="966600"/>
            </a:xfrm>
            <a:prstGeom prst="roundRect">
              <a:avLst>
                <a:gd name="adj" fmla="val 0"/>
              </a:avLst>
            </a:prstGeom>
            <a:solidFill>
              <a:schemeClr val="bg1"/>
            </a:solidFill>
            <a:ln w="9525" cap="flat" cmpd="sng" algn="ctr">
              <a:solidFill>
                <a:schemeClr val="bg1">
                  <a:lumMod val="85000"/>
                </a:schemeClr>
              </a:solidFill>
              <a:prstDash val="solid"/>
            </a:ln>
            <a:effectLst/>
            <a:scene3d>
              <a:camera prst="orthographicFront"/>
              <a:lightRig rig="threePt" dir="t"/>
            </a:scene3d>
            <a:sp3d extrusionH="76200">
              <a:extrusionClr>
                <a:srgbClr val="FFFFFF"/>
              </a:extrusionClr>
            </a:sp3d>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77296">
                <a:defRPr/>
              </a:pPr>
              <a:r>
                <a:rPr lang="en-US" sz="1200" b="1" kern="0" dirty="0" smtClean="0">
                  <a:solidFill>
                    <a:schemeClr val="accent2">
                      <a:lumMod val="75000"/>
                      <a:lumOff val="25000"/>
                    </a:schemeClr>
                  </a:solidFill>
                  <a:latin typeface="Calibri" panose="020F0502020204030204" pitchFamily="34" charset="0"/>
                  <a:cs typeface="Calibri" panose="020F0502020204030204" pitchFamily="34" charset="0"/>
                </a:rPr>
                <a:t>PRESENTATION LAYER</a:t>
              </a:r>
              <a:endParaRPr lang="en-US" sz="1200" b="1" kern="0" dirty="0">
                <a:solidFill>
                  <a:schemeClr val="accent2">
                    <a:lumMod val="75000"/>
                    <a:lumOff val="25000"/>
                  </a:schemeClr>
                </a:solidFill>
                <a:latin typeface="Calibri" panose="020F0502020204030204" pitchFamily="34" charset="0"/>
                <a:cs typeface="Calibri" panose="020F0502020204030204" pitchFamily="34" charset="0"/>
              </a:endParaRPr>
            </a:p>
          </p:txBody>
        </p:sp>
        <p:sp>
          <p:nvSpPr>
            <p:cNvPr id="104" name="Rounded Rectangle 103"/>
            <p:cNvSpPr/>
            <p:nvPr/>
          </p:nvSpPr>
          <p:spPr>
            <a:xfrm>
              <a:off x="1819154" y="1114894"/>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Login</a:t>
              </a:r>
            </a:p>
          </p:txBody>
        </p:sp>
        <p:sp>
          <p:nvSpPr>
            <p:cNvPr id="105" name="Rounded Rectangle 104"/>
            <p:cNvSpPr/>
            <p:nvPr/>
          </p:nvSpPr>
          <p:spPr>
            <a:xfrm>
              <a:off x="1819154" y="1447801"/>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Anticipate</a:t>
              </a:r>
            </a:p>
          </p:txBody>
        </p:sp>
        <p:sp>
          <p:nvSpPr>
            <p:cNvPr id="106" name="Rounded Rectangle 105"/>
            <p:cNvSpPr/>
            <p:nvPr/>
          </p:nvSpPr>
          <p:spPr>
            <a:xfrm>
              <a:off x="2672696" y="1113693"/>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Touch ID</a:t>
              </a:r>
            </a:p>
          </p:txBody>
        </p:sp>
        <p:sp>
          <p:nvSpPr>
            <p:cNvPr id="107" name="Rounded Rectangle 106"/>
            <p:cNvSpPr/>
            <p:nvPr/>
          </p:nvSpPr>
          <p:spPr>
            <a:xfrm>
              <a:off x="2672696" y="1447801"/>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Money Movement</a:t>
              </a:r>
            </a:p>
          </p:txBody>
        </p:sp>
        <p:sp>
          <p:nvSpPr>
            <p:cNvPr id="108" name="Rounded Rectangle 107"/>
            <p:cNvSpPr/>
            <p:nvPr/>
          </p:nvSpPr>
          <p:spPr>
            <a:xfrm>
              <a:off x="3526238" y="1113693"/>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Hello</a:t>
              </a:r>
            </a:p>
          </p:txBody>
        </p:sp>
        <p:sp>
          <p:nvSpPr>
            <p:cNvPr id="109" name="Rounded Rectangle 108"/>
            <p:cNvSpPr/>
            <p:nvPr/>
          </p:nvSpPr>
          <p:spPr>
            <a:xfrm>
              <a:off x="3526238" y="1447801"/>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Grow My</a:t>
              </a:r>
            </a:p>
            <a:p>
              <a:pPr algn="ctr" defTabSz="677296"/>
              <a:r>
                <a:rPr lang="en-US" sz="900" kern="0" dirty="0">
                  <a:solidFill>
                    <a:schemeClr val="bg1"/>
                  </a:solidFill>
                  <a:latin typeface="Calibri" panose="020F0502020204030204" pitchFamily="34" charset="0"/>
                  <a:cs typeface="Calibri" panose="020F0502020204030204" pitchFamily="34" charset="0"/>
                </a:rPr>
                <a:t>Relationships</a:t>
              </a:r>
            </a:p>
          </p:txBody>
        </p:sp>
        <p:sp>
          <p:nvSpPr>
            <p:cNvPr id="110" name="Rounded Rectangle 109"/>
            <p:cNvSpPr/>
            <p:nvPr/>
          </p:nvSpPr>
          <p:spPr>
            <a:xfrm>
              <a:off x="4379780" y="1113693"/>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Account</a:t>
              </a:r>
            </a:p>
            <a:p>
              <a:pPr algn="ctr" defTabSz="677296"/>
              <a:r>
                <a:rPr lang="en-US" sz="900" kern="0" dirty="0">
                  <a:solidFill>
                    <a:schemeClr val="bg1"/>
                  </a:solidFill>
                  <a:latin typeface="Calibri" panose="020F0502020204030204" pitchFamily="34" charset="0"/>
                  <a:cs typeface="Calibri" panose="020F0502020204030204" pitchFamily="34" charset="0"/>
                </a:rPr>
                <a:t>Management</a:t>
              </a:r>
            </a:p>
          </p:txBody>
        </p:sp>
        <p:sp>
          <p:nvSpPr>
            <p:cNvPr id="111" name="Rounded Rectangle 110"/>
            <p:cNvSpPr/>
            <p:nvPr/>
          </p:nvSpPr>
          <p:spPr>
            <a:xfrm>
              <a:off x="4379780" y="1447801"/>
              <a:ext cx="838200" cy="303599"/>
            </a:xfrm>
            <a:prstGeom prst="roundRect">
              <a:avLst>
                <a:gd name="adj" fmla="val 0"/>
              </a:avLst>
            </a:prstGeom>
            <a:solidFill>
              <a:schemeClr val="accent2">
                <a:lumMod val="75000"/>
                <a:lumOff val="25000"/>
              </a:schemeClr>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Help Me</a:t>
              </a:r>
            </a:p>
          </p:txBody>
        </p:sp>
        <p:sp>
          <p:nvSpPr>
            <p:cNvPr id="112" name="Rounded Rectangle 111"/>
            <p:cNvSpPr/>
            <p:nvPr/>
          </p:nvSpPr>
          <p:spPr>
            <a:xfrm>
              <a:off x="5431800" y="2984520"/>
              <a:ext cx="1034120" cy="368280"/>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Transmit</a:t>
              </a:r>
            </a:p>
            <a:p>
              <a:pPr algn="ctr" defTabSz="677296"/>
              <a:r>
                <a:rPr lang="en-US" sz="900" kern="0" dirty="0">
                  <a:solidFill>
                    <a:schemeClr val="bg1"/>
                  </a:solidFill>
                  <a:latin typeface="Calibri" panose="020F0502020204030204" pitchFamily="34" charset="0"/>
                  <a:cs typeface="Calibri" panose="020F0502020204030204" pitchFamily="34" charset="0"/>
                </a:rPr>
                <a:t>Security</a:t>
              </a:r>
            </a:p>
          </p:txBody>
        </p:sp>
        <p:sp>
          <p:nvSpPr>
            <p:cNvPr id="113" name="Rounded Rectangle 112"/>
            <p:cNvSpPr/>
            <p:nvPr/>
          </p:nvSpPr>
          <p:spPr>
            <a:xfrm>
              <a:off x="1834496" y="3050868"/>
              <a:ext cx="3352800" cy="270474"/>
            </a:xfrm>
            <a:prstGeom prst="roundRect">
              <a:avLst>
                <a:gd name="adj" fmla="val 0"/>
              </a:avLst>
            </a:prstGeom>
            <a:solidFill>
              <a:srgbClr val="0036C3"/>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Data Helper</a:t>
              </a:r>
            </a:p>
          </p:txBody>
        </p:sp>
        <p:sp>
          <p:nvSpPr>
            <p:cNvPr id="114" name="Rounded Rectangle 113"/>
            <p:cNvSpPr/>
            <p:nvPr/>
          </p:nvSpPr>
          <p:spPr>
            <a:xfrm>
              <a:off x="1834496" y="3331112"/>
              <a:ext cx="1676400" cy="327273"/>
            </a:xfrm>
            <a:prstGeom prst="roundRect">
              <a:avLst>
                <a:gd name="adj" fmla="val 0"/>
              </a:avLst>
            </a:prstGeom>
            <a:solidFill>
              <a:srgbClr val="0036C3"/>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Service Agents</a:t>
              </a:r>
            </a:p>
          </p:txBody>
        </p:sp>
        <p:sp>
          <p:nvSpPr>
            <p:cNvPr id="115" name="Rounded Rectangle 114"/>
            <p:cNvSpPr/>
            <p:nvPr/>
          </p:nvSpPr>
          <p:spPr>
            <a:xfrm>
              <a:off x="3520486" y="3331112"/>
              <a:ext cx="1666809" cy="327273"/>
            </a:xfrm>
            <a:prstGeom prst="roundRect">
              <a:avLst>
                <a:gd name="adj" fmla="val 0"/>
              </a:avLst>
            </a:prstGeom>
            <a:solidFill>
              <a:srgbClr val="0036C3"/>
            </a:solidFill>
            <a:ln w="9525" cap="flat" cmpd="sng" algn="ctr">
              <a:solidFill>
                <a:schemeClr val="bg1">
                  <a:lumMod val="85000"/>
                </a:schemeClr>
              </a:solidFill>
              <a:prstDash val="solid"/>
            </a:ln>
            <a:effectLst/>
          </p:spPr>
          <p:txBody>
            <a:bodyPr lIns="0" tIns="0" rIns="0" bIns="0" rtlCol="0" anchor="ctr"/>
            <a:lstStyle/>
            <a:p>
              <a:pPr algn="ctr" defTabSz="677296">
                <a:defRPr/>
              </a:pPr>
              <a:r>
                <a:rPr lang="en-US" sz="900" kern="0" dirty="0">
                  <a:solidFill>
                    <a:schemeClr val="bg1"/>
                  </a:solidFill>
                  <a:latin typeface="Calibri" panose="020F0502020204030204" pitchFamily="34" charset="0"/>
                  <a:cs typeface="Calibri" panose="020F0502020204030204" pitchFamily="34" charset="0"/>
                </a:rPr>
                <a:t>JSON Parser</a:t>
              </a:r>
            </a:p>
          </p:txBody>
        </p:sp>
        <p:sp>
          <p:nvSpPr>
            <p:cNvPr id="116" name="Rounded Rectangle 115"/>
            <p:cNvSpPr/>
            <p:nvPr/>
          </p:nvSpPr>
          <p:spPr>
            <a:xfrm>
              <a:off x="5431800" y="2222518"/>
              <a:ext cx="1033200" cy="368282"/>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defTabSz="677296"/>
              <a:r>
                <a:rPr lang="en-US" sz="900" kern="0" dirty="0">
                  <a:solidFill>
                    <a:schemeClr val="bg1"/>
                  </a:solidFill>
                  <a:latin typeface="Calibri" panose="020F0502020204030204" pitchFamily="34" charset="0"/>
                  <a:cs typeface="Calibri" panose="020F0502020204030204" pitchFamily="34" charset="0"/>
                </a:rPr>
                <a:t>Crashlytics</a:t>
              </a:r>
            </a:p>
          </p:txBody>
        </p:sp>
        <p:sp>
          <p:nvSpPr>
            <p:cNvPr id="117" name="Rectangular Callout 116"/>
            <p:cNvSpPr/>
            <p:nvPr/>
          </p:nvSpPr>
          <p:spPr>
            <a:xfrm>
              <a:off x="7579119" y="945947"/>
              <a:ext cx="276606" cy="223128"/>
            </a:xfrm>
            <a:prstGeom prst="wedgeRectCallout">
              <a:avLst/>
            </a:prstGeom>
            <a:solidFill>
              <a:srgbClr val="005A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Calibri" panose="020F0502020204030204" pitchFamily="34" charset="0"/>
                  <a:cs typeface="Calibri" panose="020F0502020204030204" pitchFamily="34" charset="0"/>
                </a:rPr>
                <a:t>1</a:t>
              </a:r>
            </a:p>
          </p:txBody>
        </p:sp>
        <p:sp>
          <p:nvSpPr>
            <p:cNvPr id="118" name="Rectangular Callout 117"/>
            <p:cNvSpPr/>
            <p:nvPr/>
          </p:nvSpPr>
          <p:spPr>
            <a:xfrm>
              <a:off x="7573838" y="1793529"/>
              <a:ext cx="276606" cy="223128"/>
            </a:xfrm>
            <a:prstGeom prst="wedgeRectCallout">
              <a:avLst/>
            </a:prstGeom>
            <a:solidFill>
              <a:srgbClr val="005A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Calibri" panose="020F0502020204030204" pitchFamily="34" charset="0"/>
                  <a:cs typeface="Calibri" panose="020F0502020204030204" pitchFamily="34" charset="0"/>
                </a:rPr>
                <a:t>2</a:t>
              </a:r>
            </a:p>
          </p:txBody>
        </p:sp>
        <p:sp>
          <p:nvSpPr>
            <p:cNvPr id="119" name="Rectangle 118"/>
            <p:cNvSpPr/>
            <p:nvPr/>
          </p:nvSpPr>
          <p:spPr>
            <a:xfrm>
              <a:off x="1600200" y="4876802"/>
              <a:ext cx="5105400" cy="1042249"/>
            </a:xfrm>
            <a:prstGeom prst="rect">
              <a:avLst/>
            </a:prstGeom>
            <a:solidFill>
              <a:srgbClr val="656565"/>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8" tIns="60904" rIns="121808" bIns="60904" numCol="1" spcCol="0" rtlCol="0" fromWordArt="0" anchor="ctr" anchorCtr="0" forceAA="0" compatLnSpc="1">
              <a:prstTxWarp prst="textNoShape">
                <a:avLst/>
              </a:prstTxWarp>
              <a:noAutofit/>
            </a:bodyPr>
            <a:lstStyle/>
            <a:p>
              <a:pPr marL="171450" indent="-171450" defTabSz="457189">
                <a:lnSpc>
                  <a:spcPct val="120000"/>
                </a:lnSpc>
                <a:buFont typeface="Arial"/>
                <a:buChar char="•"/>
              </a:pPr>
              <a:r>
                <a:rPr lang="en-US" sz="1000" b="1" u="sng" dirty="0">
                  <a:solidFill>
                    <a:schemeClr val="bg1"/>
                  </a:solidFill>
                  <a:latin typeface="Calibri" panose="020F0502020204030204" pitchFamily="34" charset="0"/>
                  <a:cs typeface="Calibri" panose="020F0502020204030204" pitchFamily="34" charset="0"/>
                </a:rPr>
                <a:t>Mobile App</a:t>
              </a:r>
              <a:r>
                <a:rPr lang="en-US" sz="1000" dirty="0">
                  <a:solidFill>
                    <a:schemeClr val="bg1"/>
                  </a:solidFill>
                  <a:latin typeface="Calibri" panose="020F0502020204030204" pitchFamily="34" charset="0"/>
                  <a:cs typeface="Calibri" panose="020F0502020204030204" pitchFamily="34" charset="0"/>
                </a:rPr>
                <a:t>: Native Development Approach</a:t>
              </a:r>
            </a:p>
            <a:p>
              <a:pPr marL="171450" indent="-171450" defTabSz="457189">
                <a:lnSpc>
                  <a:spcPct val="120000"/>
                </a:lnSpc>
                <a:buFont typeface="Arial"/>
                <a:buChar char="•"/>
              </a:pPr>
              <a:r>
                <a:rPr lang="en-US" sz="1000" b="1" u="sng" dirty="0">
                  <a:solidFill>
                    <a:schemeClr val="bg1"/>
                  </a:solidFill>
                  <a:latin typeface="Calibri" panose="020F0502020204030204" pitchFamily="34" charset="0"/>
                  <a:cs typeface="Calibri" panose="020F0502020204030204" pitchFamily="34" charset="0"/>
                </a:rPr>
                <a:t>Server Components</a:t>
              </a:r>
              <a:r>
                <a:rPr lang="en-US" sz="1000" dirty="0">
                  <a:solidFill>
                    <a:schemeClr val="bg1"/>
                  </a:solidFill>
                  <a:latin typeface="Calibri" panose="020F0502020204030204" pitchFamily="34" charset="0"/>
                  <a:cs typeface="Calibri" panose="020F0502020204030204" pitchFamily="34" charset="0"/>
                </a:rPr>
                <a:t>:</a:t>
              </a:r>
            </a:p>
            <a:p>
              <a:pPr marL="685800" lvl="1" indent="-228600" defTabSz="457189">
                <a:lnSpc>
                  <a:spcPct val="120000"/>
                </a:lnSpc>
                <a:buFont typeface="+mj-lt"/>
                <a:buAutoNum type="arabicPeriod"/>
              </a:pPr>
              <a:r>
                <a:rPr lang="en-US" sz="1000" dirty="0">
                  <a:solidFill>
                    <a:schemeClr val="bg1"/>
                  </a:solidFill>
                  <a:latin typeface="Calibri" panose="020F0502020204030204" pitchFamily="34" charset="0"/>
                  <a:cs typeface="Calibri" panose="020F0502020204030204" pitchFamily="34" charset="0"/>
                </a:rPr>
                <a:t>US Bank Services (existing)</a:t>
              </a:r>
            </a:p>
            <a:p>
              <a:pPr marL="685800" lvl="1" indent="-228600" defTabSz="457189">
                <a:lnSpc>
                  <a:spcPct val="120000"/>
                </a:lnSpc>
                <a:buFont typeface="+mj-lt"/>
                <a:buAutoNum type="arabicPeriod"/>
              </a:pPr>
              <a:r>
                <a:rPr lang="en-US" sz="1000" dirty="0">
                  <a:solidFill>
                    <a:schemeClr val="bg1"/>
                  </a:solidFill>
                  <a:latin typeface="Calibri" panose="020F0502020204030204" pitchFamily="34" charset="0"/>
                  <a:cs typeface="Calibri" panose="020F0502020204030204" pitchFamily="34" charset="0"/>
                </a:rPr>
                <a:t>Custom Services (existing)</a:t>
              </a:r>
            </a:p>
            <a:p>
              <a:pPr marL="685800" lvl="1" indent="-228600" defTabSz="457189">
                <a:lnSpc>
                  <a:spcPct val="120000"/>
                </a:lnSpc>
                <a:buFont typeface="+mj-lt"/>
                <a:buAutoNum type="arabicPeriod"/>
              </a:pPr>
              <a:r>
                <a:rPr lang="en-US" sz="1000" dirty="0">
                  <a:solidFill>
                    <a:schemeClr val="bg1"/>
                  </a:solidFill>
                  <a:latin typeface="Calibri" panose="020F0502020204030204" pitchFamily="34" charset="0"/>
                  <a:cs typeface="Calibri" panose="020F0502020204030204" pitchFamily="34" charset="0"/>
                </a:rPr>
                <a:t>Third Party Components for Push Notification, Analytics, Crashlytics etc.</a:t>
              </a:r>
            </a:p>
          </p:txBody>
        </p:sp>
        <p:sp>
          <p:nvSpPr>
            <p:cNvPr id="120" name="Rounded Rectangle 119"/>
            <p:cNvSpPr/>
            <p:nvPr/>
          </p:nvSpPr>
          <p:spPr>
            <a:xfrm>
              <a:off x="5431800" y="3380906"/>
              <a:ext cx="1033200" cy="276695"/>
            </a:xfrm>
            <a:prstGeom prst="roundRect">
              <a:avLst>
                <a:gd name="adj" fmla="val 0"/>
              </a:avLst>
            </a:prstGeom>
            <a:solidFill>
              <a:srgbClr val="00B140"/>
            </a:solidFill>
            <a:ln w="9525" cap="flat" cmpd="sng" algn="ctr">
              <a:solidFill>
                <a:schemeClr val="bg1">
                  <a:lumMod val="85000"/>
                </a:schemeClr>
              </a:solidFill>
              <a:prstDash val="solid"/>
            </a:ln>
            <a:effectLst/>
          </p:spPr>
          <p:txBody>
            <a:bodyPr lIns="0" tIns="0" rIns="0" bIns="0" rtlCol="0" anchor="ctr"/>
            <a:lstStyle/>
            <a:p>
              <a:pPr algn="ctr"/>
              <a:r>
                <a:rPr lang="en-US" sz="900" kern="0" dirty="0">
                  <a:solidFill>
                    <a:schemeClr val="bg1"/>
                  </a:solidFill>
                  <a:latin typeface="Calibri" panose="020F0502020204030204" pitchFamily="34" charset="0"/>
                  <a:cs typeface="Calibri" panose="020F0502020204030204" pitchFamily="34" charset="0"/>
                </a:rPr>
                <a:t>Calendar</a:t>
              </a:r>
            </a:p>
          </p:txBody>
        </p:sp>
        <p:grpSp>
          <p:nvGrpSpPr>
            <p:cNvPr id="121" name="Group 120"/>
            <p:cNvGrpSpPr/>
            <p:nvPr/>
          </p:nvGrpSpPr>
          <p:grpSpPr>
            <a:xfrm>
              <a:off x="2903271" y="247290"/>
              <a:ext cx="7612329" cy="5679378"/>
              <a:chOff x="1379271" y="247289"/>
              <a:chExt cx="7612329" cy="5679378"/>
            </a:xfrm>
          </p:grpSpPr>
          <p:sp>
            <p:nvSpPr>
              <p:cNvPr id="122" name="Rectangle 121"/>
              <p:cNvSpPr/>
              <p:nvPr/>
            </p:nvSpPr>
            <p:spPr>
              <a:xfrm>
                <a:off x="6553200" y="3429000"/>
                <a:ext cx="990600" cy="106680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
                  <a:latin typeface="Calibri" panose="020F0502020204030204" pitchFamily="34" charset="0"/>
                  <a:cs typeface="Calibri" panose="020F0502020204030204" pitchFamily="34" charset="0"/>
                </a:endParaRPr>
              </a:p>
            </p:txBody>
          </p:sp>
          <p:pic>
            <p:nvPicPr>
              <p:cNvPr id="123" name="Picture 122"/>
              <p:cNvPicPr>
                <a:picLocks noChangeAspect="1"/>
              </p:cNvPicPr>
              <p:nvPr/>
            </p:nvPicPr>
            <p:blipFill>
              <a:blip r:embed="rId3"/>
              <a:stretch>
                <a:fillRect/>
              </a:stretch>
            </p:blipFill>
            <p:spPr>
              <a:xfrm>
                <a:off x="6629400" y="3505200"/>
                <a:ext cx="274666" cy="664559"/>
              </a:xfrm>
              <a:prstGeom prst="rect">
                <a:avLst/>
              </a:prstGeom>
              <a:ln>
                <a:noFill/>
              </a:ln>
            </p:spPr>
          </p:pic>
          <p:pic>
            <p:nvPicPr>
              <p:cNvPr id="124" name="Picture 123"/>
              <p:cNvPicPr>
                <a:picLocks noChangeAspect="1"/>
              </p:cNvPicPr>
              <p:nvPr/>
            </p:nvPicPr>
            <p:blipFill>
              <a:blip r:embed="rId3"/>
              <a:stretch>
                <a:fillRect/>
              </a:stretch>
            </p:blipFill>
            <p:spPr>
              <a:xfrm>
                <a:off x="6934200" y="3505200"/>
                <a:ext cx="274666" cy="664559"/>
              </a:xfrm>
              <a:prstGeom prst="rect">
                <a:avLst/>
              </a:prstGeom>
              <a:ln>
                <a:noFill/>
              </a:ln>
            </p:spPr>
          </p:pic>
          <p:sp>
            <p:nvSpPr>
              <p:cNvPr id="125" name="TextBox 124"/>
              <p:cNvSpPr txBox="1"/>
              <p:nvPr/>
            </p:nvSpPr>
            <p:spPr>
              <a:xfrm>
                <a:off x="6619810" y="4121927"/>
                <a:ext cx="869990" cy="365338"/>
              </a:xfrm>
              <a:prstGeom prst="rect">
                <a:avLst/>
              </a:prstGeom>
              <a:noFill/>
              <a:ln>
                <a:noFill/>
              </a:ln>
            </p:spPr>
            <p:txBody>
              <a:bodyPr wrap="square" rtlCol="0" anchor="ctr">
                <a:spAutoFit/>
              </a:bodyPr>
              <a:lstStyle/>
              <a:p>
                <a:pPr algn="ctr"/>
                <a:r>
                  <a:rPr lang="en-US" sz="1200" b="1" baseline="-3000" dirty="0">
                    <a:latin typeface="Calibri" panose="020F0502020204030204" pitchFamily="34" charset="0"/>
                    <a:cs typeface="Calibri" panose="020F0502020204030204" pitchFamily="34" charset="0"/>
                  </a:rPr>
                  <a:t>Authentication/Authorization</a:t>
                </a:r>
              </a:p>
            </p:txBody>
          </p:sp>
          <p:pic>
            <p:nvPicPr>
              <p:cNvPr id="126" name="Picture 125"/>
              <p:cNvPicPr>
                <a:picLocks noChangeAspect="1"/>
              </p:cNvPicPr>
              <p:nvPr/>
            </p:nvPicPr>
            <p:blipFill>
              <a:blip r:embed="rId3"/>
              <a:stretch>
                <a:fillRect/>
              </a:stretch>
            </p:blipFill>
            <p:spPr>
              <a:xfrm>
                <a:off x="7231314" y="3505200"/>
                <a:ext cx="274666" cy="664559"/>
              </a:xfrm>
              <a:prstGeom prst="rect">
                <a:avLst/>
              </a:prstGeom>
              <a:ln>
                <a:noFill/>
              </a:ln>
            </p:spPr>
          </p:pic>
          <p:grpSp>
            <p:nvGrpSpPr>
              <p:cNvPr id="127" name="Group 126"/>
              <p:cNvGrpSpPr/>
              <p:nvPr/>
            </p:nvGrpSpPr>
            <p:grpSpPr>
              <a:xfrm>
                <a:off x="7671415" y="3429001"/>
                <a:ext cx="862985" cy="1047750"/>
                <a:chOff x="8518271" y="3085081"/>
                <a:chExt cx="949283" cy="1152522"/>
              </a:xfrm>
            </p:grpSpPr>
            <p:sp>
              <p:nvSpPr>
                <p:cNvPr id="147" name="Rectangle 146"/>
                <p:cNvSpPr/>
                <p:nvPr/>
              </p:nvSpPr>
              <p:spPr>
                <a:xfrm>
                  <a:off x="8518271" y="3085081"/>
                  <a:ext cx="949283" cy="1152522"/>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
                    <a:latin typeface="Calibri" panose="020F0502020204030204" pitchFamily="34" charset="0"/>
                    <a:cs typeface="Calibri" panose="020F0502020204030204" pitchFamily="34" charset="0"/>
                  </a:endParaRPr>
                </a:p>
              </p:txBody>
            </p:sp>
            <p:sp>
              <p:nvSpPr>
                <p:cNvPr id="148" name="TextBox 147"/>
                <p:cNvSpPr txBox="1"/>
                <p:nvPr/>
              </p:nvSpPr>
              <p:spPr>
                <a:xfrm>
                  <a:off x="8548529" y="3937749"/>
                  <a:ext cx="919025" cy="255737"/>
                </a:xfrm>
                <a:prstGeom prst="rect">
                  <a:avLst/>
                </a:prstGeom>
                <a:noFill/>
                <a:ln>
                  <a:noFill/>
                </a:ln>
              </p:spPr>
              <p:txBody>
                <a:bodyPr wrap="square" rtlCol="0">
                  <a:spAutoFit/>
                </a:bodyPr>
                <a:lstStyle/>
                <a:p>
                  <a:pPr algn="ctr"/>
                  <a:r>
                    <a:rPr lang="en-US" sz="1200" b="1" baseline="-3000" dirty="0">
                      <a:latin typeface="Calibri" panose="020F0502020204030204" pitchFamily="34" charset="0"/>
                      <a:cs typeface="Calibri" panose="020F0502020204030204" pitchFamily="34" charset="0"/>
                    </a:rPr>
                    <a:t>Database</a:t>
                  </a:r>
                </a:p>
              </p:txBody>
            </p:sp>
          </p:grpSp>
          <p:pic>
            <p:nvPicPr>
              <p:cNvPr id="128" name="Picture 127"/>
              <p:cNvPicPr>
                <a:picLocks noChangeAspect="1"/>
              </p:cNvPicPr>
              <p:nvPr/>
            </p:nvPicPr>
            <p:blipFill>
              <a:blip r:embed="rId4"/>
              <a:stretch>
                <a:fillRect/>
              </a:stretch>
            </p:blipFill>
            <p:spPr>
              <a:xfrm>
                <a:off x="7772400" y="3581400"/>
                <a:ext cx="394237" cy="454722"/>
              </a:xfrm>
              <a:prstGeom prst="rect">
                <a:avLst/>
              </a:prstGeom>
              <a:ln>
                <a:noFill/>
              </a:ln>
            </p:spPr>
          </p:pic>
          <p:pic>
            <p:nvPicPr>
              <p:cNvPr id="129" name="Picture 128"/>
              <p:cNvPicPr>
                <a:picLocks noChangeAspect="1"/>
              </p:cNvPicPr>
              <p:nvPr/>
            </p:nvPicPr>
            <p:blipFill>
              <a:blip r:embed="rId4"/>
              <a:stretch>
                <a:fillRect/>
              </a:stretch>
            </p:blipFill>
            <p:spPr>
              <a:xfrm>
                <a:off x="8063963" y="3733800"/>
                <a:ext cx="394237" cy="454722"/>
              </a:xfrm>
              <a:prstGeom prst="rect">
                <a:avLst/>
              </a:prstGeom>
              <a:ln>
                <a:noFill/>
              </a:ln>
            </p:spPr>
          </p:pic>
          <p:sp>
            <p:nvSpPr>
              <p:cNvPr id="130" name="Oval 129"/>
              <p:cNvSpPr/>
              <p:nvPr/>
            </p:nvSpPr>
            <p:spPr>
              <a:xfrm>
                <a:off x="3567231" y="247289"/>
                <a:ext cx="307381" cy="352542"/>
              </a:xfrm>
              <a:prstGeom prst="ellipse">
                <a:avLst/>
              </a:prstGeom>
              <a:solidFill>
                <a:schemeClr val="bg1"/>
              </a:solid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anose="020F0502020204030204" pitchFamily="34" charset="0"/>
                  <a:cs typeface="Calibri" panose="020F0502020204030204" pitchFamily="34" charset="0"/>
                </a:endParaRPr>
              </a:p>
            </p:txBody>
          </p:sp>
          <p:pic>
            <p:nvPicPr>
              <p:cNvPr id="131" name="Picture 2"/>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tretch>
                <a:fillRect/>
              </a:stretch>
            </p:blipFill>
            <p:spPr bwMode="auto">
              <a:xfrm>
                <a:off x="3533632" y="304800"/>
                <a:ext cx="360239" cy="270179"/>
              </a:xfrm>
              <a:prstGeom prst="rect">
                <a:avLst/>
              </a:prstGeom>
              <a:noFill/>
              <a:ln>
                <a:solidFill>
                  <a:schemeClr val="bg1">
                    <a:lumMod val="85000"/>
                  </a:schemeClr>
                </a:solidFill>
              </a:ln>
              <a:extLst>
                <a:ext uri="{909E8E84-426E-40dd-AFC4-6F175D3DCCD1}">
                  <a14:hiddenFill xmlns="" xmlns:a14="http://schemas.microsoft.com/office/drawing/2010/main">
                    <a:solidFill>
                      <a:srgbClr val="FFFFFF"/>
                    </a:solidFill>
                  </a14:hiddenFill>
                </a:ext>
              </a:extLst>
            </p:spPr>
          </p:pic>
          <p:cxnSp>
            <p:nvCxnSpPr>
              <p:cNvPr id="132" name="Elbow Connector 131"/>
              <p:cNvCxnSpPr>
                <a:stCxn id="88" idx="3"/>
                <a:endCxn id="63" idx="1"/>
              </p:cNvCxnSpPr>
              <p:nvPr/>
            </p:nvCxnSpPr>
            <p:spPr>
              <a:xfrm>
                <a:off x="5181600" y="2400300"/>
                <a:ext cx="762000" cy="685800"/>
              </a:xfrm>
              <a:prstGeom prst="bentConnector3">
                <a:avLst/>
              </a:prstGeom>
              <a:ln w="12700" cmpd="sng">
                <a:solidFill>
                  <a:schemeClr val="bg1">
                    <a:lumMod val="8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1405199" y="257058"/>
                <a:ext cx="306069" cy="352542"/>
              </a:xfrm>
              <a:prstGeom prst="ellipse">
                <a:avLst/>
              </a:prstGeom>
              <a:solidFill>
                <a:schemeClr val="bg1"/>
              </a:solidFill>
              <a:ln w="63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anose="020F0502020204030204" pitchFamily="34" charset="0"/>
                  <a:cs typeface="Calibri" panose="020F0502020204030204" pitchFamily="34" charset="0"/>
                </a:endParaRPr>
              </a:p>
            </p:txBody>
          </p:sp>
          <p:pic>
            <p:nvPicPr>
              <p:cNvPr id="135" name="Picture 2"/>
              <p:cNvPicPr>
                <a:picLocks noChangeAspect="1" noChangeArrowheads="1"/>
              </p:cNvPicPr>
              <p:nvPr/>
            </p:nvPicPr>
            <p:blipFill>
              <a:blip r:embed="rId5" cstate="print">
                <a:biLevel thresh="75000"/>
                <a:extLst>
                  <a:ext uri="{28A0092B-C50C-407E-A947-70E740481C1C}">
                    <a14:useLocalDpi xmlns:a14="http://schemas.microsoft.com/office/drawing/2010/main" val="0"/>
                  </a:ext>
                </a:extLst>
              </a:blip>
              <a:stretch>
                <a:fillRect/>
              </a:stretch>
            </p:blipFill>
            <p:spPr bwMode="auto">
              <a:xfrm>
                <a:off x="1379271" y="314570"/>
                <a:ext cx="360239" cy="270179"/>
              </a:xfrm>
              <a:prstGeom prst="rect">
                <a:avLst/>
              </a:prstGeom>
              <a:noFill/>
              <a:ln>
                <a:solidFill>
                  <a:schemeClr val="bg1">
                    <a:lumMod val="85000"/>
                  </a:schemeClr>
                </a:solidFill>
              </a:ln>
              <a:extLst>
                <a:ext uri="{909E8E84-426E-40dd-AFC4-6F175D3DCCD1}">
                  <a14:hiddenFill xmlns="" xmlns:a14="http://schemas.microsoft.com/office/drawing/2010/main">
                    <a:solidFill>
                      <a:srgbClr val="FFFFFF"/>
                    </a:solidFill>
                  </a14:hiddenFill>
                </a:ext>
              </a:extLst>
            </p:spPr>
          </p:pic>
          <p:cxnSp>
            <p:nvCxnSpPr>
              <p:cNvPr id="136" name="Straight Connector 135"/>
              <p:cNvCxnSpPr/>
              <p:nvPr/>
            </p:nvCxnSpPr>
            <p:spPr>
              <a:xfrm>
                <a:off x="5715000" y="838200"/>
                <a:ext cx="0" cy="4574141"/>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791200" y="838200"/>
                <a:ext cx="0" cy="4574141"/>
              </a:xfrm>
              <a:prstGeom prst="line">
                <a:avLst/>
              </a:prstGeom>
              <a:ln>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6021000" y="4800600"/>
                <a:ext cx="2970600" cy="1126067"/>
              </a:xfrm>
              <a:prstGeom prst="rect">
                <a:avLst/>
              </a:prstGeom>
              <a:solidFill>
                <a:srgbClr val="F2F2F2"/>
              </a:solidFill>
              <a:ln w="9525" cmpd="sng">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600" b="1" dirty="0">
                    <a:solidFill>
                      <a:schemeClr val="tx1"/>
                    </a:solidFill>
                    <a:latin typeface="Calibri" panose="020F0502020204030204" pitchFamily="34" charset="0"/>
                    <a:cs typeface="Calibri" panose="020F0502020204030204" pitchFamily="34" charset="0"/>
                  </a:rPr>
                  <a:t>External Systems</a:t>
                </a:r>
              </a:p>
            </p:txBody>
          </p:sp>
          <p:sp>
            <p:nvSpPr>
              <p:cNvPr id="141" name="Rectangular Callout 140"/>
              <p:cNvSpPr/>
              <p:nvPr/>
            </p:nvSpPr>
            <p:spPr>
              <a:xfrm>
                <a:off x="5973638" y="4765329"/>
                <a:ext cx="276606" cy="223128"/>
              </a:xfrm>
              <a:prstGeom prst="wedgeRectCallout">
                <a:avLst/>
              </a:prstGeom>
              <a:solidFill>
                <a:srgbClr val="005A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Calibri" panose="020F0502020204030204" pitchFamily="34" charset="0"/>
                    <a:cs typeface="Calibri" panose="020F0502020204030204" pitchFamily="34" charset="0"/>
                  </a:rPr>
                  <a:t>3</a:t>
                </a:r>
              </a:p>
            </p:txBody>
          </p:sp>
          <p:grpSp>
            <p:nvGrpSpPr>
              <p:cNvPr id="142" name="Group 141"/>
              <p:cNvGrpSpPr/>
              <p:nvPr/>
            </p:nvGrpSpPr>
            <p:grpSpPr>
              <a:xfrm>
                <a:off x="6089400" y="5105400"/>
                <a:ext cx="2826000" cy="734159"/>
                <a:chOff x="6089400" y="5105400"/>
                <a:chExt cx="2826000" cy="734159"/>
              </a:xfrm>
            </p:grpSpPr>
            <p:sp>
              <p:nvSpPr>
                <p:cNvPr id="143" name="Rectangle 142"/>
                <p:cNvSpPr/>
                <p:nvPr/>
              </p:nvSpPr>
              <p:spPr>
                <a:xfrm>
                  <a:off x="6089400" y="5105400"/>
                  <a:ext cx="921000" cy="353159"/>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2">
                          <a:lumMod val="65000"/>
                          <a:lumOff val="35000"/>
                        </a:schemeClr>
                      </a:solidFill>
                      <a:latin typeface="Calibri" panose="020F0502020204030204" pitchFamily="34" charset="0"/>
                      <a:cs typeface="Calibri" panose="020F0502020204030204" pitchFamily="34" charset="0"/>
                    </a:rPr>
                    <a:t>Analytics</a:t>
                  </a:r>
                </a:p>
              </p:txBody>
            </p:sp>
            <p:sp>
              <p:nvSpPr>
                <p:cNvPr id="144" name="Rectangle 143"/>
                <p:cNvSpPr/>
                <p:nvPr/>
              </p:nvSpPr>
              <p:spPr>
                <a:xfrm>
                  <a:off x="7010400" y="5105400"/>
                  <a:ext cx="1905000" cy="353159"/>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2">
                          <a:lumMod val="65000"/>
                          <a:lumOff val="35000"/>
                        </a:schemeClr>
                      </a:solidFill>
                      <a:latin typeface="Calibri" panose="020F0502020204030204" pitchFamily="34" charset="0"/>
                      <a:cs typeface="Calibri" panose="020F0502020204030204" pitchFamily="34" charset="0"/>
                    </a:rPr>
                    <a:t>Transmit Security</a:t>
                  </a:r>
                </a:p>
              </p:txBody>
            </p:sp>
            <p:sp>
              <p:nvSpPr>
                <p:cNvPr id="145" name="Rectangle 144"/>
                <p:cNvSpPr/>
                <p:nvPr/>
              </p:nvSpPr>
              <p:spPr>
                <a:xfrm>
                  <a:off x="6089400" y="5486400"/>
                  <a:ext cx="921000" cy="353159"/>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2">
                          <a:lumMod val="65000"/>
                          <a:lumOff val="35000"/>
                        </a:schemeClr>
                      </a:solidFill>
                      <a:latin typeface="Calibri" panose="020F0502020204030204" pitchFamily="34" charset="0"/>
                      <a:cs typeface="Calibri" panose="020F0502020204030204" pitchFamily="34" charset="0"/>
                    </a:rPr>
                    <a:t>Crashlytics</a:t>
                  </a:r>
                </a:p>
              </p:txBody>
            </p:sp>
            <p:sp>
              <p:nvSpPr>
                <p:cNvPr id="146" name="Rectangle 145"/>
                <p:cNvSpPr/>
                <p:nvPr/>
              </p:nvSpPr>
              <p:spPr>
                <a:xfrm>
                  <a:off x="7010400" y="5486400"/>
                  <a:ext cx="1905000" cy="353159"/>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2">
                          <a:lumMod val="65000"/>
                          <a:lumOff val="35000"/>
                        </a:schemeClr>
                      </a:solidFill>
                      <a:latin typeface="Calibri" panose="020F0502020204030204" pitchFamily="34" charset="0"/>
                      <a:cs typeface="Calibri" panose="020F0502020204030204" pitchFamily="34" charset="0"/>
                    </a:rPr>
                    <a:t>Push Notifications</a:t>
                  </a:r>
                </a:p>
              </p:txBody>
            </p:sp>
          </p:grpSp>
          <p:sp>
            <p:nvSpPr>
              <p:cNvPr id="133" name="TextBox 132"/>
              <p:cNvSpPr txBox="1"/>
              <p:nvPr/>
            </p:nvSpPr>
            <p:spPr>
              <a:xfrm rot="16200000">
                <a:off x="5256187" y="2614101"/>
                <a:ext cx="553890" cy="339032"/>
              </a:xfrm>
              <a:prstGeom prst="rect">
                <a:avLst/>
              </a:prstGeom>
              <a:noFill/>
              <a:ln>
                <a:noFill/>
              </a:ln>
            </p:spPr>
            <p:txBody>
              <a:bodyPr wrap="none" rtlCol="0">
                <a:spAutoFit/>
              </a:bodyPr>
              <a:lstStyle/>
              <a:p>
                <a:pPr algn="ctr" defTabSz="457189"/>
                <a:r>
                  <a:rPr lang="en-US" sz="1000" b="1" dirty="0">
                    <a:solidFill>
                      <a:srgbClr val="1D95F6"/>
                    </a:solidFill>
                    <a:latin typeface="Calibri" panose="020F0502020204030204" pitchFamily="34" charset="0"/>
                    <a:cs typeface="Calibri" panose="020F0502020204030204" pitchFamily="34" charset="0"/>
                  </a:rPr>
                  <a:t>HTTPs</a:t>
                </a:r>
              </a:p>
              <a:p>
                <a:pPr algn="ctr" defTabSz="457189"/>
                <a:r>
                  <a:rPr lang="en-US" sz="1000" b="1" dirty="0">
                    <a:solidFill>
                      <a:srgbClr val="1D95F6"/>
                    </a:solidFill>
                    <a:latin typeface="Calibri" panose="020F0502020204030204" pitchFamily="34" charset="0"/>
                    <a:cs typeface="Calibri" panose="020F0502020204030204" pitchFamily="34" charset="0"/>
                  </a:rPr>
                  <a:t>JSON</a:t>
                </a:r>
              </a:p>
            </p:txBody>
          </p:sp>
          <p:sp>
            <p:nvSpPr>
              <p:cNvPr id="138" name="TextBox 137"/>
              <p:cNvSpPr txBox="1"/>
              <p:nvPr/>
            </p:nvSpPr>
            <p:spPr>
              <a:xfrm rot="16200000">
                <a:off x="5535387" y="4198664"/>
                <a:ext cx="410314" cy="208635"/>
              </a:xfrm>
              <a:prstGeom prst="rect">
                <a:avLst/>
              </a:prstGeom>
              <a:noFill/>
              <a:ln>
                <a:noFill/>
              </a:ln>
            </p:spPr>
            <p:txBody>
              <a:bodyPr wrap="none" rtlCol="0" anchor="ctr">
                <a:spAutoFit/>
              </a:bodyPr>
              <a:lstStyle/>
              <a:p>
                <a:pPr algn="ctr" defTabSz="457189"/>
                <a:r>
                  <a:rPr lang="en-US" sz="1000" b="1" dirty="0">
                    <a:solidFill>
                      <a:srgbClr val="1D95F6"/>
                    </a:solidFill>
                    <a:latin typeface="Calibri" panose="020F0502020204030204" pitchFamily="34" charset="0"/>
                    <a:cs typeface="Calibri" panose="020F0502020204030204" pitchFamily="34" charset="0"/>
                  </a:rPr>
                  <a:t>ESB</a:t>
                </a:r>
              </a:p>
            </p:txBody>
          </p:sp>
          <p:sp>
            <p:nvSpPr>
              <p:cNvPr id="139" name="TextBox 138"/>
              <p:cNvSpPr txBox="1"/>
              <p:nvPr/>
            </p:nvSpPr>
            <p:spPr>
              <a:xfrm rot="16200000">
                <a:off x="5535387" y="1439882"/>
                <a:ext cx="410314" cy="208635"/>
              </a:xfrm>
              <a:prstGeom prst="rect">
                <a:avLst/>
              </a:prstGeom>
              <a:noFill/>
              <a:ln>
                <a:noFill/>
              </a:ln>
            </p:spPr>
            <p:txBody>
              <a:bodyPr wrap="none" rtlCol="0" anchor="ctr">
                <a:spAutoFit/>
              </a:bodyPr>
              <a:lstStyle/>
              <a:p>
                <a:pPr algn="ctr" defTabSz="457189"/>
                <a:r>
                  <a:rPr lang="en-US" sz="1000" b="1" dirty="0">
                    <a:solidFill>
                      <a:srgbClr val="1D95F6"/>
                    </a:solidFill>
                    <a:latin typeface="Calibri" panose="020F0502020204030204" pitchFamily="34" charset="0"/>
                    <a:cs typeface="Calibri" panose="020F0502020204030204" pitchFamily="34" charset="0"/>
                  </a:rPr>
                  <a:t>ESB</a:t>
                </a:r>
              </a:p>
            </p:txBody>
          </p:sp>
        </p:grpSp>
      </p:grpSp>
      <p:sp>
        <p:nvSpPr>
          <p:cNvPr id="4" name="Rectangle 3"/>
          <p:cNvSpPr/>
          <p:nvPr/>
        </p:nvSpPr>
        <p:spPr>
          <a:xfrm>
            <a:off x="5130105" y="1336255"/>
            <a:ext cx="1259367" cy="276999"/>
          </a:xfrm>
          <a:prstGeom prst="rect">
            <a:avLst/>
          </a:prstGeom>
        </p:spPr>
        <p:txBody>
          <a:bodyPr wrap="square">
            <a:spAutoFit/>
          </a:bodyPr>
          <a:lstStyle/>
          <a:p>
            <a:pPr algn="ctr" defTabSz="677296">
              <a:defRPr/>
            </a:pPr>
            <a:r>
              <a:rPr lang="en-US" sz="1200" b="1" kern="0" dirty="0" smtClean="0">
                <a:solidFill>
                  <a:srgbClr val="00B140"/>
                </a:solidFill>
                <a:latin typeface="Calibri" panose="020F0502020204030204" pitchFamily="34" charset="0"/>
                <a:cs typeface="Calibri" panose="020F0502020204030204" pitchFamily="34" charset="0"/>
              </a:rPr>
              <a:t>UTILITY</a:t>
            </a:r>
            <a:endParaRPr lang="en-US" sz="1200" b="1" kern="0" dirty="0">
              <a:solidFill>
                <a:srgbClr val="00B14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5330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159"/>
          <p:cNvSpPr/>
          <p:nvPr/>
        </p:nvSpPr>
        <p:spPr>
          <a:xfrm>
            <a:off x="1798509" y="1792919"/>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panose="020F0502020204030204" pitchFamily="34" charset="0"/>
            </a:endParaRPr>
          </a:p>
        </p:txBody>
      </p:sp>
      <p:sp>
        <p:nvSpPr>
          <p:cNvPr id="159" name="Rounded Rectangle 158"/>
          <p:cNvSpPr/>
          <p:nvPr/>
        </p:nvSpPr>
        <p:spPr>
          <a:xfrm>
            <a:off x="1830865" y="926033"/>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Calibri" panose="020F0502020204030204" pitchFamily="34" charset="0"/>
            </a:endParaRPr>
          </a:p>
        </p:txBody>
      </p:sp>
      <p:sp>
        <p:nvSpPr>
          <p:cNvPr id="155" name="Rounded Rectangle 154"/>
          <p:cNvSpPr/>
          <p:nvPr/>
        </p:nvSpPr>
        <p:spPr>
          <a:xfrm>
            <a:off x="8890354" y="5500939"/>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54" name="Rounded Rectangle 153"/>
          <p:cNvSpPr/>
          <p:nvPr/>
        </p:nvSpPr>
        <p:spPr>
          <a:xfrm>
            <a:off x="6377221" y="5513610"/>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53" name="Rounded Rectangle 152"/>
          <p:cNvSpPr/>
          <p:nvPr/>
        </p:nvSpPr>
        <p:spPr>
          <a:xfrm>
            <a:off x="3872640" y="5500910"/>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 name="Rounded Rectangle 6"/>
          <p:cNvSpPr/>
          <p:nvPr/>
        </p:nvSpPr>
        <p:spPr>
          <a:xfrm>
            <a:off x="1409382" y="5499183"/>
            <a:ext cx="1511444" cy="419785"/>
          </a:xfrm>
          <a:prstGeom prst="roundRect">
            <a:avLst/>
          </a:prstGeom>
          <a:solidFill>
            <a:schemeClr val="tx1">
              <a:lumMod val="40000"/>
              <a:lumOff val="60000"/>
            </a:schemeClr>
          </a:solid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 name="Title 1"/>
          <p:cNvSpPr>
            <a:spLocks noGrp="1"/>
          </p:cNvSpPr>
          <p:nvPr>
            <p:ph type="title"/>
          </p:nvPr>
        </p:nvSpPr>
        <p:spPr/>
        <p:txBody>
          <a:bodyPr/>
          <a:lstStyle/>
          <a:p>
            <a:r>
              <a:rPr lang="en-CA" dirty="0" smtClean="0"/>
              <a:t>Implementation Approach - Agile POD Structure</a:t>
            </a:r>
            <a:endParaRPr lang="en-US" dirty="0"/>
          </a:p>
        </p:txBody>
      </p:sp>
      <p:grpSp>
        <p:nvGrpSpPr>
          <p:cNvPr id="3" name="Group 2"/>
          <p:cNvGrpSpPr/>
          <p:nvPr/>
        </p:nvGrpSpPr>
        <p:grpSpPr>
          <a:xfrm>
            <a:off x="3690313" y="2455369"/>
            <a:ext cx="2012095" cy="2912172"/>
            <a:chOff x="3452047" y="2491656"/>
            <a:chExt cx="2012095" cy="2912172"/>
          </a:xfrm>
        </p:grpSpPr>
        <p:sp>
          <p:nvSpPr>
            <p:cNvPr id="107" name="Diamond 106"/>
            <p:cNvSpPr/>
            <p:nvPr/>
          </p:nvSpPr>
          <p:spPr>
            <a:xfrm>
              <a:off x="3627356" y="2779109"/>
              <a:ext cx="1642563" cy="2382777"/>
            </a:xfrm>
            <a:prstGeom prst="diamond">
              <a:avLst/>
            </a:prstGeom>
            <a:pattFill prst="ltUpDiag">
              <a:fgClr>
                <a:schemeClr val="tx1"/>
              </a:fgClr>
              <a:bgClr>
                <a:schemeClr val="bg1"/>
              </a:bgClr>
            </a:patt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t/>
              </a:r>
              <a:b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br>
              <a:r>
                <a:rPr lang="en-US" sz="1200" dirty="0">
                  <a:solidFill>
                    <a:schemeClr val="tx1"/>
                  </a:solidFill>
                  <a:latin typeface="Calibri" panose="020F0502020204030204" pitchFamily="34" charset="0"/>
                  <a:ea typeface="Avenir Book" charset="0"/>
                  <a:cs typeface="Calibri" panose="020F0502020204030204" pitchFamily="34" charset="0"/>
                  <a:sym typeface="Helvetica Light"/>
                </a:rPr>
                <a:t>POD </a:t>
              </a:r>
              <a:r>
                <a:rPr lang="en-US" sz="1200" dirty="0" smtClean="0">
                  <a:solidFill>
                    <a:schemeClr val="tx1"/>
                  </a:solidFill>
                  <a:latin typeface="Calibri" panose="020F0502020204030204" pitchFamily="34" charset="0"/>
                  <a:ea typeface="Avenir Book" charset="0"/>
                  <a:cs typeface="Calibri" panose="020F0502020204030204" pitchFamily="34" charset="0"/>
                  <a:sym typeface="Helvetica Light"/>
                </a:rPr>
                <a:t>2</a:t>
              </a:r>
              <a:endParaRPr lang="en-US" sz="1200" dirty="0">
                <a:solidFill>
                  <a:schemeClr val="tx1"/>
                </a:solidFill>
                <a:latin typeface="Calibri" panose="020F0502020204030204" pitchFamily="34" charset="0"/>
                <a:ea typeface="Avenir Book" charset="0"/>
                <a:cs typeface="Calibri" panose="020F0502020204030204" pitchFamily="34" charset="0"/>
                <a:sym typeface="Helvetica Light"/>
              </a:endParaRPr>
            </a:p>
          </p:txBody>
        </p:sp>
        <p:pic>
          <p:nvPicPr>
            <p:cNvPr id="108" name="Picture 107"/>
            <p:cNvPicPr>
              <a:picLocks noChangeAspect="1"/>
            </p:cNvPicPr>
            <p:nvPr/>
          </p:nvPicPr>
          <p:blipFill>
            <a:blip r:embed="rId3"/>
            <a:stretch>
              <a:fillRect/>
            </a:stretch>
          </p:blipFill>
          <p:spPr>
            <a:xfrm>
              <a:off x="4184278" y="2491656"/>
              <a:ext cx="533812" cy="448019"/>
            </a:xfrm>
            <a:prstGeom prst="rect">
              <a:avLst/>
            </a:prstGeom>
          </p:spPr>
        </p:pic>
        <p:sp>
          <p:nvSpPr>
            <p:cNvPr id="109" name="Rounded Rectangle 108"/>
            <p:cNvSpPr/>
            <p:nvPr/>
          </p:nvSpPr>
          <p:spPr>
            <a:xfrm>
              <a:off x="4137731" y="2926330"/>
              <a:ext cx="650684" cy="259233"/>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chemeClr val="bg1"/>
                  </a:solidFill>
                  <a:latin typeface="Calibri" panose="020F0502020204030204" pitchFamily="34" charset="0"/>
                  <a:ea typeface="Avenir Book" charset="0"/>
                  <a:cs typeface="Calibri" panose="020F0502020204030204" pitchFamily="34" charset="0"/>
                  <a:sym typeface="Helvetica Light"/>
                </a:rPr>
                <a:t>Android Lead</a:t>
              </a:r>
              <a:endParaRPr lang="en-US" sz="7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pic>
          <p:nvPicPr>
            <p:cNvPr id="110" name="Picture 109"/>
            <p:cNvPicPr>
              <a:picLocks noChangeAspect="1"/>
            </p:cNvPicPr>
            <p:nvPr/>
          </p:nvPicPr>
          <p:blipFill>
            <a:blip r:embed="rId4"/>
            <a:stretch>
              <a:fillRect/>
            </a:stretch>
          </p:blipFill>
          <p:spPr>
            <a:xfrm>
              <a:off x="3505485" y="3185398"/>
              <a:ext cx="525773" cy="441272"/>
            </a:xfrm>
            <a:prstGeom prst="rect">
              <a:avLst/>
            </a:prstGeom>
            <a:ln w="12700"/>
          </p:spPr>
        </p:pic>
        <p:sp>
          <p:nvSpPr>
            <p:cNvPr id="111" name="Rounded Rectangle 110"/>
            <p:cNvSpPr/>
            <p:nvPr/>
          </p:nvSpPr>
          <p:spPr>
            <a:xfrm>
              <a:off x="3452047"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12" name="Picture 111"/>
            <p:cNvPicPr>
              <a:picLocks noChangeAspect="1"/>
            </p:cNvPicPr>
            <p:nvPr/>
          </p:nvPicPr>
          <p:blipFill>
            <a:blip r:embed="rId4"/>
            <a:stretch>
              <a:fillRect/>
            </a:stretch>
          </p:blipFill>
          <p:spPr>
            <a:xfrm>
              <a:off x="4185360" y="3192145"/>
              <a:ext cx="525773" cy="441272"/>
            </a:xfrm>
            <a:prstGeom prst="rect">
              <a:avLst/>
            </a:prstGeom>
            <a:ln w="12700"/>
          </p:spPr>
        </p:pic>
        <p:sp>
          <p:nvSpPr>
            <p:cNvPr id="113" name="Rounded Rectangle 112"/>
            <p:cNvSpPr/>
            <p:nvPr/>
          </p:nvSpPr>
          <p:spPr>
            <a:xfrm>
              <a:off x="4131922" y="361193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14" name="Picture 113"/>
            <p:cNvPicPr>
              <a:picLocks noChangeAspect="1"/>
            </p:cNvPicPr>
            <p:nvPr/>
          </p:nvPicPr>
          <p:blipFill>
            <a:blip r:embed="rId4"/>
            <a:stretch>
              <a:fillRect/>
            </a:stretch>
          </p:blipFill>
          <p:spPr>
            <a:xfrm>
              <a:off x="4866896" y="3185398"/>
              <a:ext cx="525773" cy="441272"/>
            </a:xfrm>
            <a:prstGeom prst="rect">
              <a:avLst/>
            </a:prstGeom>
            <a:ln w="12700"/>
          </p:spPr>
        </p:pic>
        <p:sp>
          <p:nvSpPr>
            <p:cNvPr id="115" name="Rounded Rectangle 114"/>
            <p:cNvSpPr/>
            <p:nvPr/>
          </p:nvSpPr>
          <p:spPr>
            <a:xfrm>
              <a:off x="4813458"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16" name="Picture 115"/>
            <p:cNvPicPr>
              <a:picLocks noChangeAspect="1"/>
            </p:cNvPicPr>
            <p:nvPr/>
          </p:nvPicPr>
          <p:blipFill>
            <a:blip r:embed="rId5"/>
            <a:stretch>
              <a:fillRect/>
            </a:stretch>
          </p:blipFill>
          <p:spPr>
            <a:xfrm>
              <a:off x="4184278" y="4780409"/>
              <a:ext cx="516041" cy="433104"/>
            </a:xfrm>
            <a:prstGeom prst="rect">
              <a:avLst/>
            </a:prstGeom>
          </p:spPr>
        </p:pic>
        <p:sp>
          <p:nvSpPr>
            <p:cNvPr id="117" name="Rounded Rectangle 116"/>
            <p:cNvSpPr/>
            <p:nvPr/>
          </p:nvSpPr>
          <p:spPr>
            <a:xfrm>
              <a:off x="4185605" y="5188417"/>
              <a:ext cx="513387" cy="215411"/>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667" dirty="0" smtClean="0">
                  <a:solidFill>
                    <a:srgbClr val="141414"/>
                  </a:solidFill>
                  <a:latin typeface="Calibri" panose="020F0502020204030204" pitchFamily="34" charset="0"/>
                  <a:ea typeface="Avenir Book" charset="0"/>
                  <a:cs typeface="Calibri" panose="020F0502020204030204" pitchFamily="34" charset="0"/>
                  <a:sym typeface="Helvetica Light"/>
                </a:rPr>
                <a:t>QE Tester</a:t>
              </a:r>
              <a:endParaRPr lang="en-US" sz="667"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18" name="Picture 117"/>
            <p:cNvPicPr>
              <a:picLocks noChangeAspect="1"/>
            </p:cNvPicPr>
            <p:nvPr/>
          </p:nvPicPr>
          <p:blipFill>
            <a:blip r:embed="rId6"/>
            <a:stretch>
              <a:fillRect/>
            </a:stretch>
          </p:blipFill>
          <p:spPr>
            <a:xfrm>
              <a:off x="3838343" y="4074881"/>
              <a:ext cx="486727" cy="408500"/>
            </a:xfrm>
            <a:prstGeom prst="rect">
              <a:avLst/>
            </a:prstGeom>
          </p:spPr>
        </p:pic>
        <p:sp>
          <p:nvSpPr>
            <p:cNvPr id="119" name="Rounded Rectangle 118"/>
            <p:cNvSpPr/>
            <p:nvPr/>
          </p:nvSpPr>
          <p:spPr>
            <a:xfrm>
              <a:off x="3756364" y="4480735"/>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20" name="Picture 119"/>
            <p:cNvPicPr>
              <a:picLocks noChangeAspect="1"/>
            </p:cNvPicPr>
            <p:nvPr/>
          </p:nvPicPr>
          <p:blipFill>
            <a:blip r:embed="rId6"/>
            <a:stretch>
              <a:fillRect/>
            </a:stretch>
          </p:blipFill>
          <p:spPr>
            <a:xfrm>
              <a:off x="4549963" y="4088736"/>
              <a:ext cx="486727" cy="408500"/>
            </a:xfrm>
            <a:prstGeom prst="rect">
              <a:avLst/>
            </a:prstGeom>
          </p:spPr>
        </p:pic>
        <p:sp>
          <p:nvSpPr>
            <p:cNvPr id="121" name="Rounded Rectangle 120"/>
            <p:cNvSpPr/>
            <p:nvPr/>
          </p:nvSpPr>
          <p:spPr>
            <a:xfrm>
              <a:off x="4467984" y="449459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grpSp>
        <p:nvGrpSpPr>
          <p:cNvPr id="122" name="Group 121"/>
          <p:cNvGrpSpPr/>
          <p:nvPr/>
        </p:nvGrpSpPr>
        <p:grpSpPr>
          <a:xfrm>
            <a:off x="1234073" y="2455369"/>
            <a:ext cx="2012095" cy="2912172"/>
            <a:chOff x="3452047" y="2491656"/>
            <a:chExt cx="2012095" cy="2912172"/>
          </a:xfrm>
        </p:grpSpPr>
        <p:sp>
          <p:nvSpPr>
            <p:cNvPr id="123" name="Diamond 122"/>
            <p:cNvSpPr/>
            <p:nvPr/>
          </p:nvSpPr>
          <p:spPr>
            <a:xfrm>
              <a:off x="3627356" y="2779109"/>
              <a:ext cx="1642563" cy="2382777"/>
            </a:xfrm>
            <a:prstGeom prst="diamond">
              <a:avLst/>
            </a:prstGeom>
            <a:pattFill prst="ltUpDiag">
              <a:fgClr>
                <a:schemeClr val="accent6">
                  <a:lumMod val="75000"/>
                </a:schemeClr>
              </a:fgClr>
              <a:bgClr>
                <a:schemeClr val="bg1"/>
              </a:bgClr>
            </a:patt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t/>
              </a:r>
              <a:b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br>
              <a:r>
                <a:rPr lang="en-US" sz="1200" dirty="0">
                  <a:solidFill>
                    <a:schemeClr val="tx1"/>
                  </a:solidFill>
                  <a:latin typeface="Calibri" panose="020F0502020204030204" pitchFamily="34" charset="0"/>
                  <a:ea typeface="Avenir Book" charset="0"/>
                  <a:cs typeface="Calibri" panose="020F0502020204030204" pitchFamily="34" charset="0"/>
                  <a:sym typeface="Helvetica Light"/>
                </a:rPr>
                <a:t>POD </a:t>
              </a:r>
              <a:r>
                <a:rPr lang="en-US" sz="1200" dirty="0" smtClean="0">
                  <a:solidFill>
                    <a:schemeClr val="tx1"/>
                  </a:solidFill>
                  <a:latin typeface="Calibri" panose="020F0502020204030204" pitchFamily="34" charset="0"/>
                  <a:ea typeface="Avenir Book" charset="0"/>
                  <a:cs typeface="Calibri" panose="020F0502020204030204" pitchFamily="34" charset="0"/>
                  <a:sym typeface="Helvetica Light"/>
                </a:rPr>
                <a:t>1</a:t>
              </a:r>
              <a:endParaRPr lang="en-US" sz="1200" dirty="0">
                <a:solidFill>
                  <a:schemeClr val="tx1"/>
                </a:solidFill>
                <a:latin typeface="Calibri" panose="020F0502020204030204" pitchFamily="34" charset="0"/>
                <a:ea typeface="Avenir Book" charset="0"/>
                <a:cs typeface="Calibri" panose="020F0502020204030204" pitchFamily="34" charset="0"/>
                <a:sym typeface="Helvetica Light"/>
              </a:endParaRPr>
            </a:p>
          </p:txBody>
        </p:sp>
        <p:pic>
          <p:nvPicPr>
            <p:cNvPr id="124" name="Picture 123"/>
            <p:cNvPicPr>
              <a:picLocks noChangeAspect="1"/>
            </p:cNvPicPr>
            <p:nvPr/>
          </p:nvPicPr>
          <p:blipFill>
            <a:blip r:embed="rId3"/>
            <a:stretch>
              <a:fillRect/>
            </a:stretch>
          </p:blipFill>
          <p:spPr>
            <a:xfrm>
              <a:off x="4184278" y="2491656"/>
              <a:ext cx="533812" cy="448019"/>
            </a:xfrm>
            <a:prstGeom prst="rect">
              <a:avLst/>
            </a:prstGeom>
          </p:spPr>
        </p:pic>
        <p:sp>
          <p:nvSpPr>
            <p:cNvPr id="125" name="Rounded Rectangle 124"/>
            <p:cNvSpPr/>
            <p:nvPr/>
          </p:nvSpPr>
          <p:spPr>
            <a:xfrm>
              <a:off x="4137731" y="2926330"/>
              <a:ext cx="650684" cy="259233"/>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chemeClr val="bg1"/>
                  </a:solidFill>
                  <a:latin typeface="Calibri" panose="020F0502020204030204" pitchFamily="34" charset="0"/>
                  <a:ea typeface="Avenir Book" charset="0"/>
                  <a:cs typeface="Calibri" panose="020F0502020204030204" pitchFamily="34" charset="0"/>
                  <a:sym typeface="Helvetica Light"/>
                </a:rPr>
                <a:t>Android Lead</a:t>
              </a:r>
              <a:endParaRPr lang="en-US" sz="7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pic>
          <p:nvPicPr>
            <p:cNvPr id="126" name="Picture 125"/>
            <p:cNvPicPr>
              <a:picLocks noChangeAspect="1"/>
            </p:cNvPicPr>
            <p:nvPr/>
          </p:nvPicPr>
          <p:blipFill>
            <a:blip r:embed="rId4"/>
            <a:stretch>
              <a:fillRect/>
            </a:stretch>
          </p:blipFill>
          <p:spPr>
            <a:xfrm>
              <a:off x="3505485" y="3185398"/>
              <a:ext cx="525773" cy="441272"/>
            </a:xfrm>
            <a:prstGeom prst="rect">
              <a:avLst/>
            </a:prstGeom>
            <a:ln w="12700"/>
          </p:spPr>
        </p:pic>
        <p:sp>
          <p:nvSpPr>
            <p:cNvPr id="127" name="Rounded Rectangle 126"/>
            <p:cNvSpPr/>
            <p:nvPr/>
          </p:nvSpPr>
          <p:spPr>
            <a:xfrm>
              <a:off x="3452047"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28" name="Picture 127"/>
            <p:cNvPicPr>
              <a:picLocks noChangeAspect="1"/>
            </p:cNvPicPr>
            <p:nvPr/>
          </p:nvPicPr>
          <p:blipFill>
            <a:blip r:embed="rId4"/>
            <a:stretch>
              <a:fillRect/>
            </a:stretch>
          </p:blipFill>
          <p:spPr>
            <a:xfrm>
              <a:off x="4185360" y="3192145"/>
              <a:ext cx="525773" cy="441272"/>
            </a:xfrm>
            <a:prstGeom prst="rect">
              <a:avLst/>
            </a:prstGeom>
            <a:ln w="12700"/>
          </p:spPr>
        </p:pic>
        <p:sp>
          <p:nvSpPr>
            <p:cNvPr id="129" name="Rounded Rectangle 128"/>
            <p:cNvSpPr/>
            <p:nvPr/>
          </p:nvSpPr>
          <p:spPr>
            <a:xfrm>
              <a:off x="4131922" y="361193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30" name="Picture 129"/>
            <p:cNvPicPr>
              <a:picLocks noChangeAspect="1"/>
            </p:cNvPicPr>
            <p:nvPr/>
          </p:nvPicPr>
          <p:blipFill>
            <a:blip r:embed="rId4"/>
            <a:stretch>
              <a:fillRect/>
            </a:stretch>
          </p:blipFill>
          <p:spPr>
            <a:xfrm>
              <a:off x="4866896" y="3185398"/>
              <a:ext cx="525773" cy="441272"/>
            </a:xfrm>
            <a:prstGeom prst="rect">
              <a:avLst/>
            </a:prstGeom>
            <a:ln w="12700"/>
          </p:spPr>
        </p:pic>
        <p:sp>
          <p:nvSpPr>
            <p:cNvPr id="131" name="Rounded Rectangle 130"/>
            <p:cNvSpPr/>
            <p:nvPr/>
          </p:nvSpPr>
          <p:spPr>
            <a:xfrm>
              <a:off x="4813458"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32" name="Picture 131"/>
            <p:cNvPicPr>
              <a:picLocks noChangeAspect="1"/>
            </p:cNvPicPr>
            <p:nvPr/>
          </p:nvPicPr>
          <p:blipFill>
            <a:blip r:embed="rId5"/>
            <a:stretch>
              <a:fillRect/>
            </a:stretch>
          </p:blipFill>
          <p:spPr>
            <a:xfrm>
              <a:off x="4184278" y="4780409"/>
              <a:ext cx="516041" cy="433104"/>
            </a:xfrm>
            <a:prstGeom prst="rect">
              <a:avLst/>
            </a:prstGeom>
          </p:spPr>
        </p:pic>
        <p:sp>
          <p:nvSpPr>
            <p:cNvPr id="133" name="Rounded Rectangle 132"/>
            <p:cNvSpPr/>
            <p:nvPr/>
          </p:nvSpPr>
          <p:spPr>
            <a:xfrm>
              <a:off x="4185605" y="5188417"/>
              <a:ext cx="513387" cy="215411"/>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667" dirty="0" smtClean="0">
                  <a:solidFill>
                    <a:srgbClr val="141414"/>
                  </a:solidFill>
                  <a:latin typeface="Calibri" panose="020F0502020204030204" pitchFamily="34" charset="0"/>
                  <a:ea typeface="Avenir Book" charset="0"/>
                  <a:cs typeface="Calibri" panose="020F0502020204030204" pitchFamily="34" charset="0"/>
                  <a:sym typeface="Helvetica Light"/>
                </a:rPr>
                <a:t>QE Tester</a:t>
              </a:r>
              <a:endParaRPr lang="en-US" sz="667"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34" name="Picture 133"/>
            <p:cNvPicPr>
              <a:picLocks noChangeAspect="1"/>
            </p:cNvPicPr>
            <p:nvPr/>
          </p:nvPicPr>
          <p:blipFill>
            <a:blip r:embed="rId6"/>
            <a:stretch>
              <a:fillRect/>
            </a:stretch>
          </p:blipFill>
          <p:spPr>
            <a:xfrm>
              <a:off x="3838343" y="4074881"/>
              <a:ext cx="486727" cy="408500"/>
            </a:xfrm>
            <a:prstGeom prst="rect">
              <a:avLst/>
            </a:prstGeom>
          </p:spPr>
        </p:pic>
        <p:sp>
          <p:nvSpPr>
            <p:cNvPr id="135" name="Rounded Rectangle 134"/>
            <p:cNvSpPr/>
            <p:nvPr/>
          </p:nvSpPr>
          <p:spPr>
            <a:xfrm>
              <a:off x="3756364" y="4480735"/>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36" name="Picture 135"/>
            <p:cNvPicPr>
              <a:picLocks noChangeAspect="1"/>
            </p:cNvPicPr>
            <p:nvPr/>
          </p:nvPicPr>
          <p:blipFill>
            <a:blip r:embed="rId6"/>
            <a:stretch>
              <a:fillRect/>
            </a:stretch>
          </p:blipFill>
          <p:spPr>
            <a:xfrm>
              <a:off x="4549963" y="4088736"/>
              <a:ext cx="486727" cy="408500"/>
            </a:xfrm>
            <a:prstGeom prst="rect">
              <a:avLst/>
            </a:prstGeom>
          </p:spPr>
        </p:pic>
        <p:sp>
          <p:nvSpPr>
            <p:cNvPr id="137" name="Rounded Rectangle 136"/>
            <p:cNvSpPr/>
            <p:nvPr/>
          </p:nvSpPr>
          <p:spPr>
            <a:xfrm>
              <a:off x="4467984" y="449459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sp>
        <p:nvSpPr>
          <p:cNvPr id="138" name="Rectangle 137"/>
          <p:cNvSpPr/>
          <p:nvPr/>
        </p:nvSpPr>
        <p:spPr>
          <a:xfrm>
            <a:off x="813880" y="2455369"/>
            <a:ext cx="10187678" cy="3018414"/>
          </a:xfrm>
          <a:prstGeom prst="rect">
            <a:avLst/>
          </a:prstGeom>
          <a:noFill/>
          <a:ln w="63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sz="2400">
              <a:solidFill>
                <a:srgbClr val="50B3CF"/>
              </a:solidFill>
              <a:latin typeface="Calibri" panose="020F0502020204030204" pitchFamily="34" charset="0"/>
              <a:ea typeface="Avenir Book" charset="0"/>
              <a:cs typeface="Calibri" panose="020F0502020204030204" pitchFamily="34" charset="0"/>
              <a:sym typeface="Helvetica Light"/>
            </a:endParaRPr>
          </a:p>
        </p:txBody>
      </p:sp>
      <p:grpSp>
        <p:nvGrpSpPr>
          <p:cNvPr id="139" name="Group 138"/>
          <p:cNvGrpSpPr/>
          <p:nvPr/>
        </p:nvGrpSpPr>
        <p:grpSpPr>
          <a:xfrm>
            <a:off x="3968320" y="5583955"/>
            <a:ext cx="1489951" cy="276999"/>
            <a:chOff x="2253990" y="3658519"/>
            <a:chExt cx="1117463" cy="207749"/>
          </a:xfrm>
        </p:grpSpPr>
        <p:sp>
          <p:nvSpPr>
            <p:cNvPr id="140" name="TextBox 139"/>
            <p:cNvSpPr txBox="1"/>
            <p:nvPr/>
          </p:nvSpPr>
          <p:spPr>
            <a:xfrm>
              <a:off x="2399887" y="3658519"/>
              <a:ext cx="971566" cy="207749"/>
            </a:xfrm>
            <a:prstGeom prst="rect">
              <a:avLst/>
            </a:prstGeom>
            <a:noFill/>
          </p:spPr>
          <p:txBody>
            <a:bodyPr wrap="square" rtlCol="0">
              <a:spAutoFit/>
            </a:bodyPr>
            <a:lstStyle/>
            <a:p>
              <a:pPr defTabSz="609593"/>
              <a:r>
                <a:rPr lang="en-US" sz="1200" b="1" dirty="0">
                  <a:solidFill>
                    <a:srgbClr val="141414"/>
                  </a:solidFill>
                  <a:latin typeface="Calibri" panose="020F0502020204030204" pitchFamily="34" charset="0"/>
                  <a:ea typeface="Avenir Book" charset="0"/>
                  <a:cs typeface="Calibri" panose="020F0502020204030204" pitchFamily="34" charset="0"/>
                  <a:sym typeface="Helvetica Light"/>
                </a:rPr>
                <a:t>Android </a:t>
              </a:r>
              <a:r>
                <a:rPr lang="en-US" sz="1200" b="1" dirty="0" smtClean="0">
                  <a:solidFill>
                    <a:srgbClr val="141414"/>
                  </a:solidFill>
                  <a:latin typeface="Calibri" panose="020F0502020204030204" pitchFamily="34" charset="0"/>
                  <a:ea typeface="Avenir Book" charset="0"/>
                  <a:cs typeface="Calibri" panose="020F0502020204030204" pitchFamily="34" charset="0"/>
                  <a:sym typeface="Helvetica Light"/>
                </a:rPr>
                <a:t>POD 2</a:t>
              </a:r>
              <a:endParaRPr lang="en-US" sz="1200" b="1"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sp>
          <p:nvSpPr>
            <p:cNvPr id="141" name="Rectangle 140"/>
            <p:cNvSpPr/>
            <p:nvPr/>
          </p:nvSpPr>
          <p:spPr>
            <a:xfrm rot="2648768">
              <a:off x="2253990" y="3722917"/>
              <a:ext cx="131090" cy="111272"/>
            </a:xfrm>
            <a:prstGeom prst="rect">
              <a:avLst/>
            </a:prstGeom>
            <a:pattFill prst="ltUpDiag">
              <a:fgClr>
                <a:schemeClr val="tx1"/>
              </a:fgClr>
              <a:bgClr>
                <a:schemeClr val="bg1"/>
              </a:bgClr>
            </a:patt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sz="1333" b="1">
                <a:solidFill>
                  <a:srgbClr val="50B3CF"/>
                </a:solidFill>
                <a:latin typeface="Calibri" panose="020F0502020204030204" pitchFamily="34" charset="0"/>
                <a:ea typeface="Avenir Book" charset="0"/>
                <a:cs typeface="Calibri" panose="020F0502020204030204" pitchFamily="34" charset="0"/>
                <a:sym typeface="Helvetica Light"/>
              </a:endParaRPr>
            </a:p>
          </p:txBody>
        </p:sp>
      </p:grpSp>
      <p:sp>
        <p:nvSpPr>
          <p:cNvPr id="142" name="Rectangle 141"/>
          <p:cNvSpPr/>
          <p:nvPr/>
        </p:nvSpPr>
        <p:spPr>
          <a:xfrm rot="2648768">
            <a:off x="1530871" y="5648273"/>
            <a:ext cx="174787" cy="148363"/>
          </a:xfrm>
          <a:prstGeom prst="rect">
            <a:avLst/>
          </a:prstGeom>
          <a:pattFill prst="ltUpDiag">
            <a:fgClr>
              <a:schemeClr val="accent6">
                <a:lumMod val="75000"/>
              </a:schemeClr>
            </a:fgClr>
            <a:bgClr>
              <a:schemeClr val="bg1"/>
            </a:bgClr>
          </a:pattFill>
          <a:ln w="127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sz="1333" b="1">
              <a:solidFill>
                <a:srgbClr val="DF7A1C"/>
              </a:solidFill>
              <a:latin typeface="Calibri" panose="020F0502020204030204" pitchFamily="34" charset="0"/>
              <a:ea typeface="Avenir Book" charset="0"/>
              <a:cs typeface="Calibri" panose="020F0502020204030204" pitchFamily="34" charset="0"/>
              <a:sym typeface="Helvetica Light"/>
            </a:endParaRPr>
          </a:p>
        </p:txBody>
      </p:sp>
      <p:sp>
        <p:nvSpPr>
          <p:cNvPr id="143" name="TextBox 142"/>
          <p:cNvSpPr txBox="1"/>
          <p:nvPr/>
        </p:nvSpPr>
        <p:spPr>
          <a:xfrm>
            <a:off x="1714475" y="5583955"/>
            <a:ext cx="1762208" cy="276999"/>
          </a:xfrm>
          <a:prstGeom prst="rect">
            <a:avLst/>
          </a:prstGeom>
          <a:noFill/>
        </p:spPr>
        <p:txBody>
          <a:bodyPr wrap="square" rtlCol="0">
            <a:spAutoFit/>
          </a:bodyPr>
          <a:lstStyle/>
          <a:p>
            <a:pPr defTabSz="609593"/>
            <a:r>
              <a:rPr lang="en-US" sz="1200" b="1" dirty="0">
                <a:solidFill>
                  <a:srgbClr val="141414"/>
                </a:solidFill>
                <a:latin typeface="Calibri" panose="020F0502020204030204" pitchFamily="34" charset="0"/>
                <a:ea typeface="Avenir Book" charset="0"/>
                <a:cs typeface="Calibri" panose="020F0502020204030204" pitchFamily="34" charset="0"/>
                <a:sym typeface="Helvetica Light"/>
              </a:rPr>
              <a:t>Android </a:t>
            </a:r>
            <a:r>
              <a:rPr lang="en-US" sz="1200" b="1" dirty="0" smtClean="0">
                <a:solidFill>
                  <a:srgbClr val="141414"/>
                </a:solidFill>
                <a:latin typeface="Calibri" panose="020F0502020204030204" pitchFamily="34" charset="0"/>
                <a:ea typeface="Avenir Book" charset="0"/>
                <a:cs typeface="Calibri" panose="020F0502020204030204" pitchFamily="34" charset="0"/>
                <a:sym typeface="Helvetica Light"/>
              </a:rPr>
              <a:t>POD 1</a:t>
            </a:r>
            <a:endParaRPr lang="en-US" sz="1200" b="1"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nvGrpSpPr>
          <p:cNvPr id="144" name="Group 143"/>
          <p:cNvGrpSpPr/>
          <p:nvPr/>
        </p:nvGrpSpPr>
        <p:grpSpPr>
          <a:xfrm>
            <a:off x="8602792" y="2475818"/>
            <a:ext cx="2012095" cy="2912172"/>
            <a:chOff x="3452047" y="2491656"/>
            <a:chExt cx="2012095" cy="2912172"/>
          </a:xfrm>
        </p:grpSpPr>
        <p:sp>
          <p:nvSpPr>
            <p:cNvPr id="145" name="Diamond 144"/>
            <p:cNvSpPr/>
            <p:nvPr/>
          </p:nvSpPr>
          <p:spPr>
            <a:xfrm>
              <a:off x="3627356" y="2779109"/>
              <a:ext cx="1642563" cy="2382777"/>
            </a:xfrm>
            <a:prstGeom prst="diamond">
              <a:avLst/>
            </a:prstGeom>
            <a:pattFill prst="ltUpDiag">
              <a:fgClr>
                <a:schemeClr val="tx2">
                  <a:lumMod val="50000"/>
                  <a:lumOff val="50000"/>
                </a:schemeClr>
              </a:fgClr>
              <a:bgClr>
                <a:schemeClr val="bg1"/>
              </a:bgClr>
            </a:pattFill>
            <a:ln w="12700">
              <a:solidFill>
                <a:schemeClr val="tx2">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t/>
              </a:r>
              <a:b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br>
              <a:r>
                <a:rPr lang="en-US" sz="1200" dirty="0">
                  <a:solidFill>
                    <a:schemeClr val="tx1"/>
                  </a:solidFill>
                  <a:latin typeface="Calibri" panose="020F0502020204030204" pitchFamily="34" charset="0"/>
                  <a:ea typeface="Avenir Book" charset="0"/>
                  <a:cs typeface="Calibri" panose="020F0502020204030204" pitchFamily="34" charset="0"/>
                  <a:sym typeface="Helvetica Light"/>
                </a:rPr>
                <a:t>POD </a:t>
              </a:r>
              <a:r>
                <a:rPr lang="en-US" sz="1200" dirty="0" smtClean="0">
                  <a:solidFill>
                    <a:schemeClr val="tx1"/>
                  </a:solidFill>
                  <a:latin typeface="Calibri" panose="020F0502020204030204" pitchFamily="34" charset="0"/>
                  <a:ea typeface="Avenir Book" charset="0"/>
                  <a:cs typeface="Calibri" panose="020F0502020204030204" pitchFamily="34" charset="0"/>
                  <a:sym typeface="Helvetica Light"/>
                </a:rPr>
                <a:t>4</a:t>
              </a:r>
              <a:endParaRPr lang="en-US" sz="1200" dirty="0">
                <a:solidFill>
                  <a:schemeClr val="tx1"/>
                </a:solidFill>
                <a:latin typeface="Calibri" panose="020F0502020204030204" pitchFamily="34" charset="0"/>
                <a:ea typeface="Avenir Book" charset="0"/>
                <a:cs typeface="Calibri" panose="020F0502020204030204" pitchFamily="34" charset="0"/>
                <a:sym typeface="Helvetica Light"/>
              </a:endParaRPr>
            </a:p>
          </p:txBody>
        </p:sp>
        <p:pic>
          <p:nvPicPr>
            <p:cNvPr id="146" name="Picture 145"/>
            <p:cNvPicPr>
              <a:picLocks noChangeAspect="1"/>
            </p:cNvPicPr>
            <p:nvPr/>
          </p:nvPicPr>
          <p:blipFill>
            <a:blip r:embed="rId3"/>
            <a:stretch>
              <a:fillRect/>
            </a:stretch>
          </p:blipFill>
          <p:spPr>
            <a:xfrm>
              <a:off x="4184278" y="2491656"/>
              <a:ext cx="533812" cy="448019"/>
            </a:xfrm>
            <a:prstGeom prst="rect">
              <a:avLst/>
            </a:prstGeom>
          </p:spPr>
        </p:pic>
        <p:sp>
          <p:nvSpPr>
            <p:cNvPr id="147" name="Rounded Rectangle 146"/>
            <p:cNvSpPr/>
            <p:nvPr/>
          </p:nvSpPr>
          <p:spPr>
            <a:xfrm>
              <a:off x="4137731" y="2926330"/>
              <a:ext cx="650684" cy="259233"/>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chemeClr val="bg1"/>
                  </a:solidFill>
                  <a:latin typeface="Calibri" panose="020F0502020204030204" pitchFamily="34" charset="0"/>
                  <a:ea typeface="Avenir Book" charset="0"/>
                  <a:cs typeface="Calibri" panose="020F0502020204030204" pitchFamily="34" charset="0"/>
                  <a:sym typeface="Helvetica Light"/>
                </a:rPr>
                <a:t>Android Lead</a:t>
              </a:r>
              <a:endParaRPr lang="en-US" sz="7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pic>
          <p:nvPicPr>
            <p:cNvPr id="148" name="Picture 147"/>
            <p:cNvPicPr>
              <a:picLocks noChangeAspect="1"/>
            </p:cNvPicPr>
            <p:nvPr/>
          </p:nvPicPr>
          <p:blipFill>
            <a:blip r:embed="rId4"/>
            <a:stretch>
              <a:fillRect/>
            </a:stretch>
          </p:blipFill>
          <p:spPr>
            <a:xfrm>
              <a:off x="3505485" y="3185398"/>
              <a:ext cx="525773" cy="441272"/>
            </a:xfrm>
            <a:prstGeom prst="rect">
              <a:avLst/>
            </a:prstGeom>
            <a:ln w="12700"/>
          </p:spPr>
        </p:pic>
        <p:sp>
          <p:nvSpPr>
            <p:cNvPr id="149" name="Rounded Rectangle 148"/>
            <p:cNvSpPr/>
            <p:nvPr/>
          </p:nvSpPr>
          <p:spPr>
            <a:xfrm>
              <a:off x="3452047"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50" name="Picture 149"/>
            <p:cNvPicPr>
              <a:picLocks noChangeAspect="1"/>
            </p:cNvPicPr>
            <p:nvPr/>
          </p:nvPicPr>
          <p:blipFill>
            <a:blip r:embed="rId4"/>
            <a:stretch>
              <a:fillRect/>
            </a:stretch>
          </p:blipFill>
          <p:spPr>
            <a:xfrm>
              <a:off x="4185360" y="3192145"/>
              <a:ext cx="525773" cy="441272"/>
            </a:xfrm>
            <a:prstGeom prst="rect">
              <a:avLst/>
            </a:prstGeom>
            <a:ln w="12700"/>
          </p:spPr>
        </p:pic>
        <p:sp>
          <p:nvSpPr>
            <p:cNvPr id="176" name="Rounded Rectangle 175"/>
            <p:cNvSpPr/>
            <p:nvPr/>
          </p:nvSpPr>
          <p:spPr>
            <a:xfrm>
              <a:off x="4131922" y="361193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81" name="Picture 180"/>
            <p:cNvPicPr>
              <a:picLocks noChangeAspect="1"/>
            </p:cNvPicPr>
            <p:nvPr/>
          </p:nvPicPr>
          <p:blipFill>
            <a:blip r:embed="rId4"/>
            <a:stretch>
              <a:fillRect/>
            </a:stretch>
          </p:blipFill>
          <p:spPr>
            <a:xfrm>
              <a:off x="4866896" y="3185398"/>
              <a:ext cx="525773" cy="441272"/>
            </a:xfrm>
            <a:prstGeom prst="rect">
              <a:avLst/>
            </a:prstGeom>
            <a:ln w="12700"/>
          </p:spPr>
        </p:pic>
        <p:sp>
          <p:nvSpPr>
            <p:cNvPr id="183" name="Rounded Rectangle 182"/>
            <p:cNvSpPr/>
            <p:nvPr/>
          </p:nvSpPr>
          <p:spPr>
            <a:xfrm>
              <a:off x="4813458"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45" name="Picture 244"/>
            <p:cNvPicPr>
              <a:picLocks noChangeAspect="1"/>
            </p:cNvPicPr>
            <p:nvPr/>
          </p:nvPicPr>
          <p:blipFill>
            <a:blip r:embed="rId5"/>
            <a:stretch>
              <a:fillRect/>
            </a:stretch>
          </p:blipFill>
          <p:spPr>
            <a:xfrm>
              <a:off x="4184278" y="4780409"/>
              <a:ext cx="516041" cy="433104"/>
            </a:xfrm>
            <a:prstGeom prst="rect">
              <a:avLst/>
            </a:prstGeom>
          </p:spPr>
        </p:pic>
        <p:sp>
          <p:nvSpPr>
            <p:cNvPr id="246" name="Rounded Rectangle 245"/>
            <p:cNvSpPr/>
            <p:nvPr/>
          </p:nvSpPr>
          <p:spPr>
            <a:xfrm>
              <a:off x="4185605" y="5188417"/>
              <a:ext cx="513387" cy="215411"/>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667" dirty="0" smtClean="0">
                  <a:solidFill>
                    <a:srgbClr val="141414"/>
                  </a:solidFill>
                  <a:latin typeface="Calibri" panose="020F0502020204030204" pitchFamily="34" charset="0"/>
                  <a:ea typeface="Avenir Book" charset="0"/>
                  <a:cs typeface="Calibri" panose="020F0502020204030204" pitchFamily="34" charset="0"/>
                  <a:sym typeface="Helvetica Light"/>
                </a:rPr>
                <a:t>QE Tester</a:t>
              </a:r>
              <a:endParaRPr lang="en-US" sz="667"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47" name="Picture 246"/>
            <p:cNvPicPr>
              <a:picLocks noChangeAspect="1"/>
            </p:cNvPicPr>
            <p:nvPr/>
          </p:nvPicPr>
          <p:blipFill>
            <a:blip r:embed="rId6"/>
            <a:stretch>
              <a:fillRect/>
            </a:stretch>
          </p:blipFill>
          <p:spPr>
            <a:xfrm>
              <a:off x="3838343" y="4074881"/>
              <a:ext cx="486727" cy="408500"/>
            </a:xfrm>
            <a:prstGeom prst="rect">
              <a:avLst/>
            </a:prstGeom>
          </p:spPr>
        </p:pic>
        <p:sp>
          <p:nvSpPr>
            <p:cNvPr id="248" name="Rounded Rectangle 247"/>
            <p:cNvSpPr/>
            <p:nvPr/>
          </p:nvSpPr>
          <p:spPr>
            <a:xfrm>
              <a:off x="3756364" y="4480735"/>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49" name="Picture 248"/>
            <p:cNvPicPr>
              <a:picLocks noChangeAspect="1"/>
            </p:cNvPicPr>
            <p:nvPr/>
          </p:nvPicPr>
          <p:blipFill>
            <a:blip r:embed="rId6"/>
            <a:stretch>
              <a:fillRect/>
            </a:stretch>
          </p:blipFill>
          <p:spPr>
            <a:xfrm>
              <a:off x="4549963" y="4088736"/>
              <a:ext cx="486727" cy="408500"/>
            </a:xfrm>
            <a:prstGeom prst="rect">
              <a:avLst/>
            </a:prstGeom>
          </p:spPr>
        </p:pic>
        <p:sp>
          <p:nvSpPr>
            <p:cNvPr id="250" name="Rounded Rectangle 249"/>
            <p:cNvSpPr/>
            <p:nvPr/>
          </p:nvSpPr>
          <p:spPr>
            <a:xfrm>
              <a:off x="4467984" y="449459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grpSp>
        <p:nvGrpSpPr>
          <p:cNvPr id="251" name="Group 250"/>
          <p:cNvGrpSpPr/>
          <p:nvPr/>
        </p:nvGrpSpPr>
        <p:grpSpPr>
          <a:xfrm>
            <a:off x="6146553" y="2475818"/>
            <a:ext cx="2012095" cy="2912172"/>
            <a:chOff x="3452047" y="2491656"/>
            <a:chExt cx="2012095" cy="2912172"/>
          </a:xfrm>
        </p:grpSpPr>
        <p:sp>
          <p:nvSpPr>
            <p:cNvPr id="252" name="Diamond 251"/>
            <p:cNvSpPr/>
            <p:nvPr/>
          </p:nvSpPr>
          <p:spPr>
            <a:xfrm>
              <a:off x="3627356" y="2779109"/>
              <a:ext cx="1642563" cy="2382777"/>
            </a:xfrm>
            <a:prstGeom prst="diamond">
              <a:avLst/>
            </a:prstGeom>
            <a:pattFill prst="ltUpDiag">
              <a:fgClr>
                <a:srgbClr val="FFC000"/>
              </a:fgClr>
              <a:bgClr>
                <a:schemeClr val="bg1"/>
              </a:bgClr>
            </a:pattFill>
            <a:ln w="127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t/>
              </a:r>
              <a:br>
                <a:rPr lang="en-US" sz="1067" dirty="0">
                  <a:solidFill>
                    <a:schemeClr val="tx1"/>
                  </a:solidFill>
                  <a:latin typeface="Calibri" panose="020F0502020204030204" pitchFamily="34" charset="0"/>
                  <a:ea typeface="Avenir Book" charset="0"/>
                  <a:cs typeface="Calibri" panose="020F0502020204030204" pitchFamily="34" charset="0"/>
                  <a:sym typeface="Helvetica Light"/>
                </a:rPr>
              </a:br>
              <a:r>
                <a:rPr lang="en-US" sz="1200" dirty="0">
                  <a:solidFill>
                    <a:schemeClr val="tx1"/>
                  </a:solidFill>
                  <a:latin typeface="Calibri" panose="020F0502020204030204" pitchFamily="34" charset="0"/>
                  <a:ea typeface="Avenir Book" charset="0"/>
                  <a:cs typeface="Calibri" panose="020F0502020204030204" pitchFamily="34" charset="0"/>
                  <a:sym typeface="Helvetica Light"/>
                </a:rPr>
                <a:t>POD 3</a:t>
              </a:r>
            </a:p>
          </p:txBody>
        </p:sp>
        <p:pic>
          <p:nvPicPr>
            <p:cNvPr id="253" name="Picture 252"/>
            <p:cNvPicPr>
              <a:picLocks noChangeAspect="1"/>
            </p:cNvPicPr>
            <p:nvPr/>
          </p:nvPicPr>
          <p:blipFill>
            <a:blip r:embed="rId3"/>
            <a:stretch>
              <a:fillRect/>
            </a:stretch>
          </p:blipFill>
          <p:spPr>
            <a:xfrm>
              <a:off x="4184278" y="2491656"/>
              <a:ext cx="533812" cy="448019"/>
            </a:xfrm>
            <a:prstGeom prst="rect">
              <a:avLst/>
            </a:prstGeom>
          </p:spPr>
        </p:pic>
        <p:sp>
          <p:nvSpPr>
            <p:cNvPr id="254" name="Rounded Rectangle 253"/>
            <p:cNvSpPr/>
            <p:nvPr/>
          </p:nvSpPr>
          <p:spPr>
            <a:xfrm>
              <a:off x="4137731" y="2926330"/>
              <a:ext cx="650684" cy="259233"/>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chemeClr val="bg1"/>
                  </a:solidFill>
                  <a:latin typeface="Calibri" panose="020F0502020204030204" pitchFamily="34" charset="0"/>
                  <a:ea typeface="Avenir Book" charset="0"/>
                  <a:cs typeface="Calibri" panose="020F0502020204030204" pitchFamily="34" charset="0"/>
                  <a:sym typeface="Helvetica Light"/>
                </a:rPr>
                <a:t>Android Lead</a:t>
              </a:r>
              <a:endParaRPr lang="en-US" sz="7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pic>
          <p:nvPicPr>
            <p:cNvPr id="255" name="Picture 254"/>
            <p:cNvPicPr>
              <a:picLocks noChangeAspect="1"/>
            </p:cNvPicPr>
            <p:nvPr/>
          </p:nvPicPr>
          <p:blipFill>
            <a:blip r:embed="rId4"/>
            <a:stretch>
              <a:fillRect/>
            </a:stretch>
          </p:blipFill>
          <p:spPr>
            <a:xfrm>
              <a:off x="3505485" y="3185398"/>
              <a:ext cx="525773" cy="441272"/>
            </a:xfrm>
            <a:prstGeom prst="rect">
              <a:avLst/>
            </a:prstGeom>
            <a:ln w="12700"/>
          </p:spPr>
        </p:pic>
        <p:sp>
          <p:nvSpPr>
            <p:cNvPr id="256" name="Rounded Rectangle 255"/>
            <p:cNvSpPr/>
            <p:nvPr/>
          </p:nvSpPr>
          <p:spPr>
            <a:xfrm>
              <a:off x="3452047"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57" name="Picture 256"/>
            <p:cNvPicPr>
              <a:picLocks noChangeAspect="1"/>
            </p:cNvPicPr>
            <p:nvPr/>
          </p:nvPicPr>
          <p:blipFill>
            <a:blip r:embed="rId4"/>
            <a:stretch>
              <a:fillRect/>
            </a:stretch>
          </p:blipFill>
          <p:spPr>
            <a:xfrm>
              <a:off x="4185360" y="3192145"/>
              <a:ext cx="525773" cy="441272"/>
            </a:xfrm>
            <a:prstGeom prst="rect">
              <a:avLst/>
            </a:prstGeom>
            <a:ln w="12700"/>
          </p:spPr>
        </p:pic>
        <p:sp>
          <p:nvSpPr>
            <p:cNvPr id="258" name="Rounded Rectangle 257"/>
            <p:cNvSpPr/>
            <p:nvPr/>
          </p:nvSpPr>
          <p:spPr>
            <a:xfrm>
              <a:off x="4131922" y="361193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59" name="Picture 258"/>
            <p:cNvPicPr>
              <a:picLocks noChangeAspect="1"/>
            </p:cNvPicPr>
            <p:nvPr/>
          </p:nvPicPr>
          <p:blipFill>
            <a:blip r:embed="rId4"/>
            <a:stretch>
              <a:fillRect/>
            </a:stretch>
          </p:blipFill>
          <p:spPr>
            <a:xfrm>
              <a:off x="4866896" y="3185398"/>
              <a:ext cx="525773" cy="441272"/>
            </a:xfrm>
            <a:prstGeom prst="rect">
              <a:avLst/>
            </a:prstGeom>
            <a:ln w="12700"/>
          </p:spPr>
        </p:pic>
        <p:sp>
          <p:nvSpPr>
            <p:cNvPr id="260" name="Rounded Rectangle 259"/>
            <p:cNvSpPr/>
            <p:nvPr/>
          </p:nvSpPr>
          <p:spPr>
            <a:xfrm>
              <a:off x="4813458" y="3605183"/>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Developer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61" name="Picture 260"/>
            <p:cNvPicPr>
              <a:picLocks noChangeAspect="1"/>
            </p:cNvPicPr>
            <p:nvPr/>
          </p:nvPicPr>
          <p:blipFill>
            <a:blip r:embed="rId5"/>
            <a:stretch>
              <a:fillRect/>
            </a:stretch>
          </p:blipFill>
          <p:spPr>
            <a:xfrm>
              <a:off x="4184278" y="4780409"/>
              <a:ext cx="516041" cy="433104"/>
            </a:xfrm>
            <a:prstGeom prst="rect">
              <a:avLst/>
            </a:prstGeom>
          </p:spPr>
        </p:pic>
        <p:sp>
          <p:nvSpPr>
            <p:cNvPr id="262" name="Rounded Rectangle 261"/>
            <p:cNvSpPr/>
            <p:nvPr/>
          </p:nvSpPr>
          <p:spPr>
            <a:xfrm>
              <a:off x="4185605" y="5188417"/>
              <a:ext cx="513387" cy="215411"/>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667" dirty="0" smtClean="0">
                  <a:solidFill>
                    <a:srgbClr val="141414"/>
                  </a:solidFill>
                  <a:latin typeface="Calibri" panose="020F0502020204030204" pitchFamily="34" charset="0"/>
                  <a:ea typeface="Avenir Book" charset="0"/>
                  <a:cs typeface="Calibri" panose="020F0502020204030204" pitchFamily="34" charset="0"/>
                  <a:sym typeface="Helvetica Light"/>
                </a:rPr>
                <a:t>QE Tester</a:t>
              </a:r>
              <a:endParaRPr lang="en-US" sz="667"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63" name="Picture 262"/>
            <p:cNvPicPr>
              <a:picLocks noChangeAspect="1"/>
            </p:cNvPicPr>
            <p:nvPr/>
          </p:nvPicPr>
          <p:blipFill>
            <a:blip r:embed="rId6"/>
            <a:stretch>
              <a:fillRect/>
            </a:stretch>
          </p:blipFill>
          <p:spPr>
            <a:xfrm>
              <a:off x="3838343" y="4074881"/>
              <a:ext cx="486727" cy="408500"/>
            </a:xfrm>
            <a:prstGeom prst="rect">
              <a:avLst/>
            </a:prstGeom>
          </p:spPr>
        </p:pic>
        <p:sp>
          <p:nvSpPr>
            <p:cNvPr id="264" name="Rounded Rectangle 263"/>
            <p:cNvSpPr/>
            <p:nvPr/>
          </p:nvSpPr>
          <p:spPr>
            <a:xfrm>
              <a:off x="3756364" y="4480735"/>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265" name="Picture 264"/>
            <p:cNvPicPr>
              <a:picLocks noChangeAspect="1"/>
            </p:cNvPicPr>
            <p:nvPr/>
          </p:nvPicPr>
          <p:blipFill>
            <a:blip r:embed="rId6"/>
            <a:stretch>
              <a:fillRect/>
            </a:stretch>
          </p:blipFill>
          <p:spPr>
            <a:xfrm>
              <a:off x="4549963" y="4088736"/>
              <a:ext cx="486727" cy="408500"/>
            </a:xfrm>
            <a:prstGeom prst="rect">
              <a:avLst/>
            </a:prstGeom>
          </p:spPr>
        </p:pic>
        <p:sp>
          <p:nvSpPr>
            <p:cNvPr id="266" name="Rounded Rectangle 265"/>
            <p:cNvSpPr/>
            <p:nvPr/>
          </p:nvSpPr>
          <p:spPr>
            <a:xfrm>
              <a:off x="4467984" y="4494590"/>
              <a:ext cx="650684" cy="259233"/>
            </a:xfrm>
            <a:prstGeom prst="round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700" dirty="0" smtClean="0">
                  <a:solidFill>
                    <a:srgbClr val="141414"/>
                  </a:solidFill>
                  <a:latin typeface="Calibri" panose="020F0502020204030204" pitchFamily="34" charset="0"/>
                  <a:ea typeface="Avenir Book" charset="0"/>
                  <a:cs typeface="Calibri" panose="020F0502020204030204" pitchFamily="34" charset="0"/>
                  <a:sym typeface="Helvetica Light"/>
                </a:rPr>
                <a:t>Automation Tester</a:t>
              </a:r>
              <a:endParaRPr lang="en-US" sz="7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grpSp>
        <p:nvGrpSpPr>
          <p:cNvPr id="268" name="Group 267"/>
          <p:cNvGrpSpPr/>
          <p:nvPr/>
        </p:nvGrpSpPr>
        <p:grpSpPr>
          <a:xfrm>
            <a:off x="8993191" y="5583955"/>
            <a:ext cx="1489951" cy="276999"/>
            <a:chOff x="2253990" y="3658519"/>
            <a:chExt cx="1117463" cy="207749"/>
          </a:xfrm>
        </p:grpSpPr>
        <p:sp>
          <p:nvSpPr>
            <p:cNvPr id="269" name="TextBox 268"/>
            <p:cNvSpPr txBox="1"/>
            <p:nvPr/>
          </p:nvSpPr>
          <p:spPr>
            <a:xfrm>
              <a:off x="2399887" y="3658519"/>
              <a:ext cx="971566" cy="207749"/>
            </a:xfrm>
            <a:prstGeom prst="rect">
              <a:avLst/>
            </a:prstGeom>
            <a:noFill/>
          </p:spPr>
          <p:txBody>
            <a:bodyPr wrap="square" rtlCol="0">
              <a:spAutoFit/>
            </a:bodyPr>
            <a:lstStyle/>
            <a:p>
              <a:pPr defTabSz="609593"/>
              <a:r>
                <a:rPr lang="en-US" sz="1200" b="1" dirty="0">
                  <a:solidFill>
                    <a:srgbClr val="141414"/>
                  </a:solidFill>
                  <a:latin typeface="Calibri" panose="020F0502020204030204" pitchFamily="34" charset="0"/>
                  <a:ea typeface="Avenir Book" charset="0"/>
                  <a:cs typeface="Calibri" panose="020F0502020204030204" pitchFamily="34" charset="0"/>
                  <a:sym typeface="Helvetica Light"/>
                </a:rPr>
                <a:t>Android </a:t>
              </a:r>
              <a:r>
                <a:rPr lang="en-US" sz="1200" b="1" dirty="0" smtClean="0">
                  <a:solidFill>
                    <a:srgbClr val="141414"/>
                  </a:solidFill>
                  <a:latin typeface="Calibri" panose="020F0502020204030204" pitchFamily="34" charset="0"/>
                  <a:ea typeface="Avenir Book" charset="0"/>
                  <a:cs typeface="Calibri" panose="020F0502020204030204" pitchFamily="34" charset="0"/>
                  <a:sym typeface="Helvetica Light"/>
                </a:rPr>
                <a:t>POD 4</a:t>
              </a:r>
              <a:endParaRPr lang="en-US" sz="1200" b="1"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sp>
          <p:nvSpPr>
            <p:cNvPr id="270" name="Rectangle 269"/>
            <p:cNvSpPr/>
            <p:nvPr/>
          </p:nvSpPr>
          <p:spPr>
            <a:xfrm rot="2648768">
              <a:off x="2253990" y="3722917"/>
              <a:ext cx="131090" cy="111272"/>
            </a:xfrm>
            <a:prstGeom prst="rect">
              <a:avLst/>
            </a:prstGeom>
            <a:pattFill prst="ltUpDiag">
              <a:fgClr>
                <a:schemeClr val="tx2">
                  <a:lumMod val="50000"/>
                  <a:lumOff val="50000"/>
                </a:schemeClr>
              </a:fgClr>
              <a:bgClr>
                <a:schemeClr val="bg1"/>
              </a:bgClr>
            </a:pattFill>
            <a:ln w="12700">
              <a:solidFill>
                <a:schemeClr val="tx2">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sz="1333" b="1">
                <a:solidFill>
                  <a:srgbClr val="50B3CF"/>
                </a:solidFill>
                <a:latin typeface="Calibri" panose="020F0502020204030204" pitchFamily="34" charset="0"/>
                <a:ea typeface="Avenir Book" charset="0"/>
                <a:cs typeface="Calibri" panose="020F0502020204030204" pitchFamily="34" charset="0"/>
                <a:sym typeface="Helvetica Light"/>
              </a:endParaRPr>
            </a:p>
          </p:txBody>
        </p:sp>
      </p:grpSp>
      <p:grpSp>
        <p:nvGrpSpPr>
          <p:cNvPr id="5" name="Group 4"/>
          <p:cNvGrpSpPr/>
          <p:nvPr/>
        </p:nvGrpSpPr>
        <p:grpSpPr>
          <a:xfrm>
            <a:off x="6542678" y="5583955"/>
            <a:ext cx="1945812" cy="276999"/>
            <a:chOff x="6764745" y="5467114"/>
            <a:chExt cx="1945812" cy="276999"/>
          </a:xfrm>
        </p:grpSpPr>
        <p:sp>
          <p:nvSpPr>
            <p:cNvPr id="271" name="Rectangle 270"/>
            <p:cNvSpPr/>
            <p:nvPr/>
          </p:nvSpPr>
          <p:spPr>
            <a:xfrm rot="2648768">
              <a:off x="6764745" y="5531432"/>
              <a:ext cx="174787" cy="148363"/>
            </a:xfrm>
            <a:prstGeom prst="rect">
              <a:avLst/>
            </a:prstGeom>
            <a:pattFill prst="ltUpDiag">
              <a:fgClr>
                <a:srgbClr val="FFC000"/>
              </a:fgClr>
              <a:bgClr>
                <a:schemeClr val="bg1"/>
              </a:bgClr>
            </a:pattFill>
            <a:ln w="127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sz="1333" b="1">
                <a:solidFill>
                  <a:srgbClr val="DF7A1C"/>
                </a:solidFill>
                <a:latin typeface="Calibri" panose="020F0502020204030204" pitchFamily="34" charset="0"/>
                <a:ea typeface="Avenir Book" charset="0"/>
                <a:cs typeface="Calibri" panose="020F0502020204030204" pitchFamily="34" charset="0"/>
                <a:sym typeface="Helvetica Light"/>
              </a:endParaRPr>
            </a:p>
          </p:txBody>
        </p:sp>
        <p:sp>
          <p:nvSpPr>
            <p:cNvPr id="272" name="TextBox 271"/>
            <p:cNvSpPr txBox="1"/>
            <p:nvPr/>
          </p:nvSpPr>
          <p:spPr>
            <a:xfrm>
              <a:off x="6948349" y="5467114"/>
              <a:ext cx="1762208" cy="276999"/>
            </a:xfrm>
            <a:prstGeom prst="rect">
              <a:avLst/>
            </a:prstGeom>
            <a:noFill/>
          </p:spPr>
          <p:txBody>
            <a:bodyPr wrap="square" rtlCol="0">
              <a:spAutoFit/>
            </a:bodyPr>
            <a:lstStyle/>
            <a:p>
              <a:pPr defTabSz="609593"/>
              <a:r>
                <a:rPr lang="en-US" sz="1200" b="1" dirty="0">
                  <a:solidFill>
                    <a:srgbClr val="141414"/>
                  </a:solidFill>
                  <a:latin typeface="Calibri" panose="020F0502020204030204" pitchFamily="34" charset="0"/>
                  <a:ea typeface="Avenir Book" charset="0"/>
                  <a:cs typeface="Calibri" panose="020F0502020204030204" pitchFamily="34" charset="0"/>
                  <a:sym typeface="Helvetica Light"/>
                </a:rPr>
                <a:t>Android </a:t>
              </a:r>
              <a:r>
                <a:rPr lang="en-US" sz="1200" b="1" dirty="0" smtClean="0">
                  <a:solidFill>
                    <a:srgbClr val="141414"/>
                  </a:solidFill>
                  <a:latin typeface="Calibri" panose="020F0502020204030204" pitchFamily="34" charset="0"/>
                  <a:ea typeface="Avenir Book" charset="0"/>
                  <a:cs typeface="Calibri" panose="020F0502020204030204" pitchFamily="34" charset="0"/>
                  <a:sym typeface="Helvetica Light"/>
                </a:rPr>
                <a:t>POD 3</a:t>
              </a:r>
              <a:endParaRPr lang="en-US" sz="1200" b="1"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grpSp>
      <p:sp>
        <p:nvSpPr>
          <p:cNvPr id="4" name="Rounded Rectangle 3"/>
          <p:cNvSpPr/>
          <p:nvPr/>
        </p:nvSpPr>
        <p:spPr>
          <a:xfrm>
            <a:off x="10309066" y="5969725"/>
            <a:ext cx="755522" cy="209006"/>
          </a:xfrm>
          <a:prstGeom prst="roundRect">
            <a:avLst/>
          </a:prstGeom>
          <a:solidFill>
            <a:schemeClr val="tx1"/>
          </a:solidFill>
          <a:ln>
            <a:solidFill>
              <a:srgbClr val="0559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Calibri" panose="020F0502020204030204" pitchFamily="34" charset="0"/>
                <a:cs typeface="Calibri" panose="020F0502020204030204" pitchFamily="34" charset="0"/>
              </a:rPr>
              <a:t>Onsite</a:t>
            </a:r>
            <a:endParaRPr lang="en-US" sz="1100" dirty="0">
              <a:latin typeface="Calibri" panose="020F0502020204030204" pitchFamily="34" charset="0"/>
              <a:cs typeface="Calibri" panose="020F0502020204030204" pitchFamily="34" charset="0"/>
            </a:endParaRPr>
          </a:p>
        </p:txBody>
      </p:sp>
      <p:sp>
        <p:nvSpPr>
          <p:cNvPr id="277" name="Rounded Rectangle 276"/>
          <p:cNvSpPr/>
          <p:nvPr/>
        </p:nvSpPr>
        <p:spPr>
          <a:xfrm>
            <a:off x="11139458" y="5966278"/>
            <a:ext cx="755522" cy="20900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2"/>
                </a:solidFill>
                <a:latin typeface="Calibri" panose="020F0502020204030204" pitchFamily="34" charset="0"/>
                <a:cs typeface="Calibri" panose="020F0502020204030204" pitchFamily="34" charset="0"/>
              </a:rPr>
              <a:t>Offshore</a:t>
            </a:r>
            <a:endParaRPr lang="en-US" sz="1100" dirty="0">
              <a:solidFill>
                <a:schemeClr val="tx2"/>
              </a:solidFill>
              <a:latin typeface="Calibri" panose="020F0502020204030204" pitchFamily="34" charset="0"/>
              <a:cs typeface="Calibri" panose="020F0502020204030204" pitchFamily="34" charset="0"/>
            </a:endParaRPr>
          </a:p>
        </p:txBody>
      </p:sp>
      <p:grpSp>
        <p:nvGrpSpPr>
          <p:cNvPr id="6" name="Group 5"/>
          <p:cNvGrpSpPr/>
          <p:nvPr/>
        </p:nvGrpSpPr>
        <p:grpSpPr>
          <a:xfrm>
            <a:off x="1861378" y="703305"/>
            <a:ext cx="6916722" cy="832360"/>
            <a:chOff x="1436708" y="898270"/>
            <a:chExt cx="7608394" cy="915595"/>
          </a:xfrm>
        </p:grpSpPr>
        <p:pic>
          <p:nvPicPr>
            <p:cNvPr id="158" name="Picture 157"/>
            <p:cNvPicPr>
              <a:picLocks noChangeAspect="1"/>
            </p:cNvPicPr>
            <p:nvPr/>
          </p:nvPicPr>
          <p:blipFill>
            <a:blip r:embed="rId7">
              <a:duotone>
                <a:prstClr val="black"/>
                <a:srgbClr val="D9C3A5">
                  <a:tint val="50000"/>
                  <a:satMod val="180000"/>
                </a:srgbClr>
              </a:duotone>
            </a:blip>
            <a:stretch>
              <a:fillRect/>
            </a:stretch>
          </p:blipFill>
          <p:spPr>
            <a:xfrm>
              <a:off x="7235429" y="973643"/>
              <a:ext cx="547483" cy="459492"/>
            </a:xfrm>
            <a:prstGeom prst="rect">
              <a:avLst/>
            </a:prstGeom>
          </p:spPr>
        </p:pic>
        <p:sp>
          <p:nvSpPr>
            <p:cNvPr id="175" name="Rounded Rectangle 174"/>
            <p:cNvSpPr/>
            <p:nvPr/>
          </p:nvSpPr>
          <p:spPr>
            <a:xfrm>
              <a:off x="7071837" y="1442924"/>
              <a:ext cx="897775" cy="265176"/>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Scrum </a:t>
              </a:r>
            </a:p>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Coordinator</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96" name="Picture 195"/>
            <p:cNvPicPr>
              <a:picLocks noChangeAspect="1"/>
            </p:cNvPicPr>
            <p:nvPr/>
          </p:nvPicPr>
          <p:blipFill>
            <a:blip r:embed="rId8">
              <a:biLevel thresh="75000"/>
            </a:blip>
            <a:stretch>
              <a:fillRect/>
            </a:stretch>
          </p:blipFill>
          <p:spPr>
            <a:xfrm>
              <a:off x="8213228" y="1016948"/>
              <a:ext cx="513387" cy="430876"/>
            </a:xfrm>
            <a:prstGeom prst="rect">
              <a:avLst/>
            </a:prstGeom>
            <a:ln w="12700"/>
          </p:spPr>
        </p:pic>
        <p:sp>
          <p:nvSpPr>
            <p:cNvPr id="197" name="Rounded Rectangle 196"/>
            <p:cNvSpPr/>
            <p:nvPr/>
          </p:nvSpPr>
          <p:spPr>
            <a:xfrm>
              <a:off x="8022502" y="1446176"/>
              <a:ext cx="897775" cy="265176"/>
            </a:xfrm>
            <a:prstGeom prst="roundRect">
              <a:avLst/>
            </a:prstGeom>
            <a:solidFill>
              <a:schemeClr val="tx1"/>
            </a:solidFill>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600" dirty="0" smtClean="0">
                  <a:solidFill>
                    <a:schemeClr val="bg1"/>
                  </a:solidFill>
                  <a:latin typeface="Calibri" panose="020F0502020204030204" pitchFamily="34" charset="0"/>
                  <a:ea typeface="Avenir Book" charset="0"/>
                  <a:cs typeface="Calibri" panose="020F0502020204030204" pitchFamily="34" charset="0"/>
                  <a:sym typeface="Helvetica Light"/>
                </a:rPr>
                <a:t>QA Lead</a:t>
              </a:r>
              <a:endParaRPr lang="en-US" sz="6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sp>
          <p:nvSpPr>
            <p:cNvPr id="201" name="Rectangle 200"/>
            <p:cNvSpPr/>
            <p:nvPr/>
          </p:nvSpPr>
          <p:spPr>
            <a:xfrm>
              <a:off x="3187839" y="898270"/>
              <a:ext cx="5857263" cy="915595"/>
            </a:xfrm>
            <a:prstGeom prst="rect">
              <a:avLst/>
            </a:prstGeom>
            <a:noFill/>
            <a:ln w="63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a:solidFill>
                  <a:srgbClr val="50B3CF"/>
                </a:solidFill>
                <a:latin typeface="Calibri" panose="020F0502020204030204" pitchFamily="34" charset="0"/>
                <a:ea typeface="Avenir Book" charset="0"/>
                <a:cs typeface="Calibri" panose="020F0502020204030204" pitchFamily="34" charset="0"/>
                <a:sym typeface="Helvetica Light"/>
              </a:endParaRPr>
            </a:p>
          </p:txBody>
        </p:sp>
        <p:pic>
          <p:nvPicPr>
            <p:cNvPr id="202" name="Picture 201"/>
            <p:cNvPicPr>
              <a:picLocks noChangeAspect="1"/>
            </p:cNvPicPr>
            <p:nvPr/>
          </p:nvPicPr>
          <p:blipFill>
            <a:blip r:embed="rId9">
              <a:duotone>
                <a:schemeClr val="accent2">
                  <a:shade val="45000"/>
                  <a:satMod val="135000"/>
                </a:schemeClr>
                <a:prstClr val="white"/>
              </a:duotone>
            </a:blip>
            <a:stretch>
              <a:fillRect/>
            </a:stretch>
          </p:blipFill>
          <p:spPr>
            <a:xfrm>
              <a:off x="6304934" y="961435"/>
              <a:ext cx="560156" cy="470129"/>
            </a:xfrm>
            <a:prstGeom prst="rect">
              <a:avLst/>
            </a:prstGeom>
          </p:spPr>
        </p:pic>
        <p:sp>
          <p:nvSpPr>
            <p:cNvPr id="203" name="Rounded Rectangle 202"/>
            <p:cNvSpPr/>
            <p:nvPr/>
          </p:nvSpPr>
          <p:spPr>
            <a:xfrm>
              <a:off x="6133894" y="1430585"/>
              <a:ext cx="898117" cy="264756"/>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chemeClr val="bg1"/>
                  </a:solidFill>
                  <a:latin typeface="Calibri" panose="020F0502020204030204" pitchFamily="34" charset="0"/>
                  <a:ea typeface="Avenir Book" charset="0"/>
                  <a:cs typeface="Calibri" panose="020F0502020204030204" pitchFamily="34" charset="0"/>
                  <a:sym typeface="Helvetica Light"/>
                </a:rPr>
                <a:t>Scrum Master</a:t>
              </a:r>
              <a:endParaRPr lang="en-US" sz="8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sp>
          <p:nvSpPr>
            <p:cNvPr id="244" name="TextBox 243"/>
            <p:cNvSpPr txBox="1"/>
            <p:nvPr/>
          </p:nvSpPr>
          <p:spPr>
            <a:xfrm>
              <a:off x="1436708" y="1215183"/>
              <a:ext cx="1672241" cy="3046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Core </a:t>
              </a:r>
              <a:r>
                <a:rPr lang="en-US" sz="1200" b="1" dirty="0" smtClean="0">
                  <a:latin typeface="Calibri" panose="020F0502020204030204" pitchFamily="34" charset="0"/>
                  <a:cs typeface="Calibri" panose="020F0502020204030204" pitchFamily="34" charset="0"/>
                </a:rPr>
                <a:t>POD</a:t>
              </a:r>
              <a:endParaRPr lang="en-US" sz="1200" b="1" dirty="0">
                <a:latin typeface="Calibri" panose="020F0502020204030204" pitchFamily="34" charset="0"/>
                <a:cs typeface="Calibri" panose="020F0502020204030204" pitchFamily="34" charset="0"/>
              </a:endParaRPr>
            </a:p>
          </p:txBody>
        </p:sp>
        <p:sp>
          <p:nvSpPr>
            <p:cNvPr id="97" name="Rounded Rectangle 96"/>
            <p:cNvSpPr/>
            <p:nvPr/>
          </p:nvSpPr>
          <p:spPr>
            <a:xfrm>
              <a:off x="3280890" y="1443134"/>
              <a:ext cx="898117" cy="264756"/>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chemeClr val="bg1"/>
                  </a:solidFill>
                  <a:latin typeface="Calibri" panose="020F0502020204030204" pitchFamily="34" charset="0"/>
                  <a:ea typeface="Avenir Book" charset="0"/>
                  <a:cs typeface="Calibri" panose="020F0502020204030204" pitchFamily="34" charset="0"/>
                  <a:sym typeface="Helvetica Light"/>
                </a:rPr>
                <a:t>Android Lead Architect</a:t>
              </a:r>
              <a:endParaRPr lang="en-US" sz="8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sp>
          <p:nvSpPr>
            <p:cNvPr id="98" name="Rounded Rectangle 97"/>
            <p:cNvSpPr/>
            <p:nvPr/>
          </p:nvSpPr>
          <p:spPr>
            <a:xfrm>
              <a:off x="4244954" y="1442855"/>
              <a:ext cx="898117" cy="264756"/>
            </a:xfrm>
            <a:prstGeom prst="roundRect">
              <a:avLst/>
            </a:prstGeom>
            <a:solidFill>
              <a:schemeClr val="tx1"/>
            </a:solidFill>
            <a:ln w="12700"/>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chemeClr val="bg1"/>
                  </a:solidFill>
                  <a:latin typeface="Calibri" panose="020F0502020204030204" pitchFamily="34" charset="0"/>
                  <a:ea typeface="Avenir Book" charset="0"/>
                  <a:cs typeface="Calibri" panose="020F0502020204030204" pitchFamily="34" charset="0"/>
                  <a:sym typeface="Helvetica Light"/>
                </a:rPr>
                <a:t>Product Manager</a:t>
              </a:r>
              <a:endParaRPr lang="en-US" sz="800" dirty="0">
                <a:solidFill>
                  <a:schemeClr val="bg1"/>
                </a:solidFill>
                <a:latin typeface="Calibri" panose="020F0502020204030204" pitchFamily="34" charset="0"/>
                <a:ea typeface="Avenir Book" charset="0"/>
                <a:cs typeface="Calibri" panose="020F0502020204030204" pitchFamily="34" charset="0"/>
                <a:sym typeface="Helvetica Light"/>
              </a:endParaRPr>
            </a:p>
          </p:txBody>
        </p:sp>
        <p:sp>
          <p:nvSpPr>
            <p:cNvPr id="99" name="Rounded Rectangle 98"/>
            <p:cNvSpPr/>
            <p:nvPr/>
          </p:nvSpPr>
          <p:spPr>
            <a:xfrm>
              <a:off x="5195955" y="1443380"/>
              <a:ext cx="898117" cy="264756"/>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Android Architect</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02" name="Picture 101"/>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3469860" y="1002781"/>
              <a:ext cx="525773" cy="441272"/>
            </a:xfrm>
            <a:prstGeom prst="rect">
              <a:avLst/>
            </a:prstGeom>
            <a:ln w="12700"/>
          </p:spPr>
        </p:pic>
        <p:pic>
          <p:nvPicPr>
            <p:cNvPr id="103" name="Picture 102"/>
            <p:cNvPicPr>
              <a:picLocks noChangeAspect="1"/>
            </p:cNvPicPr>
            <p:nvPr/>
          </p:nvPicPr>
          <p:blipFill>
            <a:blip r:embed="rId12">
              <a:grayscl/>
            </a:blip>
            <a:stretch>
              <a:fillRect/>
            </a:stretch>
          </p:blipFill>
          <p:spPr>
            <a:xfrm>
              <a:off x="4441987" y="995458"/>
              <a:ext cx="519858" cy="436306"/>
            </a:xfrm>
            <a:prstGeom prst="rect">
              <a:avLst/>
            </a:prstGeom>
            <a:ln w="12700"/>
          </p:spPr>
        </p:pic>
        <p:pic>
          <p:nvPicPr>
            <p:cNvPr id="151" name="Picture 150"/>
            <p:cNvPicPr>
              <a:picLocks noChangeAspect="1"/>
            </p:cNvPicPr>
            <p:nvPr/>
          </p:nvPicPr>
          <p:blipFill>
            <a:blip r:embed="rId12">
              <a:grayscl/>
            </a:blip>
            <a:stretch>
              <a:fillRect/>
            </a:stretch>
          </p:blipFill>
          <p:spPr>
            <a:xfrm>
              <a:off x="5354995" y="1009755"/>
              <a:ext cx="519858" cy="436306"/>
            </a:xfrm>
            <a:prstGeom prst="rect">
              <a:avLst/>
            </a:prstGeom>
            <a:ln w="12700"/>
          </p:spPr>
        </p:pic>
      </p:grpSp>
      <p:pic>
        <p:nvPicPr>
          <p:cNvPr id="177" name="Picture 176"/>
          <p:cNvPicPr>
            <a:picLocks noChangeAspect="1"/>
          </p:cNvPicPr>
          <p:nvPr/>
        </p:nvPicPr>
        <p:blipFill>
          <a:blip r:embed="rId13"/>
          <a:stretch>
            <a:fillRect/>
          </a:stretch>
        </p:blipFill>
        <p:spPr>
          <a:xfrm>
            <a:off x="4119497" y="1697383"/>
            <a:ext cx="438016" cy="367615"/>
          </a:xfrm>
          <a:prstGeom prst="rect">
            <a:avLst/>
          </a:prstGeom>
        </p:spPr>
      </p:pic>
      <p:sp>
        <p:nvSpPr>
          <p:cNvPr id="178" name="Rounded Rectangle 177"/>
          <p:cNvSpPr/>
          <p:nvPr/>
        </p:nvSpPr>
        <p:spPr>
          <a:xfrm>
            <a:off x="3948130" y="2066218"/>
            <a:ext cx="816159" cy="241069"/>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Accessibility Consultant</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sp>
        <p:nvSpPr>
          <p:cNvPr id="100" name="Rounded Rectangle 99"/>
          <p:cNvSpPr/>
          <p:nvPr/>
        </p:nvSpPr>
        <p:spPr>
          <a:xfrm>
            <a:off x="4800491" y="2066156"/>
            <a:ext cx="816159" cy="241069"/>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Performance Tester</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sp>
        <p:nvSpPr>
          <p:cNvPr id="101" name="Rounded Rectangle 100"/>
          <p:cNvSpPr/>
          <p:nvPr/>
        </p:nvSpPr>
        <p:spPr>
          <a:xfrm>
            <a:off x="6530251" y="2066218"/>
            <a:ext cx="816159" cy="241069"/>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UX Designer</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05" name="Picture 104"/>
          <p:cNvPicPr>
            <a:picLocks noChangeAspect="1"/>
          </p:cNvPicPr>
          <p:nvPr/>
        </p:nvPicPr>
        <p:blipFill>
          <a:blip r:embed="rId6">
            <a:duotone>
              <a:schemeClr val="accent2">
                <a:shade val="45000"/>
                <a:satMod val="135000"/>
              </a:schemeClr>
              <a:prstClr val="white"/>
            </a:duotone>
          </a:blip>
          <a:stretch>
            <a:fillRect/>
          </a:stretch>
        </p:blipFill>
        <p:spPr>
          <a:xfrm>
            <a:off x="4984206" y="1692198"/>
            <a:ext cx="442479" cy="371364"/>
          </a:xfrm>
          <a:prstGeom prst="rect">
            <a:avLst/>
          </a:prstGeom>
        </p:spPr>
      </p:pic>
      <p:pic>
        <p:nvPicPr>
          <p:cNvPr id="156" name="Picture 155"/>
          <p:cNvPicPr>
            <a:picLocks noChangeAspect="1"/>
          </p:cNvPicPr>
          <p:nvPr/>
        </p:nvPicPr>
        <p:blipFill>
          <a:blip r:embed="rId7">
            <a:biLevel thresh="75000"/>
          </a:blip>
          <a:stretch>
            <a:fillRect/>
          </a:stretch>
        </p:blipFill>
        <p:spPr>
          <a:xfrm>
            <a:off x="7551084" y="1642681"/>
            <a:ext cx="497712" cy="417720"/>
          </a:xfrm>
          <a:prstGeom prst="rect">
            <a:avLst/>
          </a:prstGeom>
        </p:spPr>
      </p:pic>
      <p:sp>
        <p:nvSpPr>
          <p:cNvPr id="157" name="Rounded Rectangle 156"/>
          <p:cNvSpPr/>
          <p:nvPr/>
        </p:nvSpPr>
        <p:spPr>
          <a:xfrm>
            <a:off x="7402364" y="2069301"/>
            <a:ext cx="816159" cy="241069"/>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Visual Designer</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sp>
        <p:nvSpPr>
          <p:cNvPr id="161" name="Rectangle 160"/>
          <p:cNvSpPr/>
          <p:nvPr/>
        </p:nvSpPr>
        <p:spPr>
          <a:xfrm>
            <a:off x="3453315" y="1574160"/>
            <a:ext cx="5326938" cy="832360"/>
          </a:xfrm>
          <a:prstGeom prst="rect">
            <a:avLst/>
          </a:prstGeom>
          <a:noFill/>
          <a:ln w="6350">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609578"/>
            <a:endParaRPr lang="en-US">
              <a:solidFill>
                <a:srgbClr val="50B3CF"/>
              </a:solidFill>
              <a:latin typeface="Calibri" panose="020F0502020204030204" pitchFamily="34" charset="0"/>
              <a:ea typeface="Avenir Book" charset="0"/>
              <a:cs typeface="Calibri" panose="020F0502020204030204" pitchFamily="34" charset="0"/>
              <a:sym typeface="Helvetica Light"/>
            </a:endParaRPr>
          </a:p>
        </p:txBody>
      </p:sp>
      <p:sp>
        <p:nvSpPr>
          <p:cNvPr id="164" name="TextBox 163"/>
          <p:cNvSpPr txBox="1"/>
          <p:nvPr/>
        </p:nvSpPr>
        <p:spPr>
          <a:xfrm>
            <a:off x="1538391" y="1862263"/>
            <a:ext cx="2080514" cy="276999"/>
          </a:xfrm>
          <a:prstGeom prst="rect">
            <a:avLst/>
          </a:prstGeom>
          <a:noFill/>
        </p:spPr>
        <p:txBody>
          <a:bodyPr wrap="square" rtlCol="0">
            <a:spAutoFit/>
          </a:bodyPr>
          <a:lstStyle/>
          <a:p>
            <a:pPr algn="ctr"/>
            <a:r>
              <a:rPr lang="en-US" sz="1200" b="1" dirty="0" smtClean="0">
                <a:latin typeface="Calibri" panose="020F0502020204030204" pitchFamily="34" charset="0"/>
                <a:cs typeface="Calibri" panose="020F0502020204030204" pitchFamily="34" charset="0"/>
              </a:rPr>
              <a:t>Support POD</a:t>
            </a:r>
            <a:endParaRPr lang="en-US" sz="1200" b="1" dirty="0">
              <a:latin typeface="Calibri" panose="020F0502020204030204" pitchFamily="34" charset="0"/>
              <a:cs typeface="Calibri" panose="020F0502020204030204" pitchFamily="34" charset="0"/>
            </a:endParaRPr>
          </a:p>
        </p:txBody>
      </p:sp>
      <p:sp>
        <p:nvSpPr>
          <p:cNvPr id="167" name="Rounded Rectangle 166"/>
          <p:cNvSpPr/>
          <p:nvPr/>
        </p:nvSpPr>
        <p:spPr>
          <a:xfrm>
            <a:off x="5657828" y="2069715"/>
            <a:ext cx="816470" cy="240688"/>
          </a:xfrm>
          <a:prstGeom prst="roundRect">
            <a:avLst/>
          </a:prstGeom>
          <a:ln w="127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defTabSz="609578"/>
            <a:r>
              <a:rPr lang="en-US" sz="800" dirty="0">
                <a:solidFill>
                  <a:srgbClr val="141414"/>
                </a:solidFill>
                <a:latin typeface="Calibri" panose="020F0502020204030204" pitchFamily="34" charset="0"/>
                <a:ea typeface="Avenir Book" charset="0"/>
                <a:cs typeface="Calibri" panose="020F0502020204030204" pitchFamily="34" charset="0"/>
                <a:sym typeface="Helvetica Light"/>
              </a:rPr>
              <a:t>Security </a:t>
            </a:r>
            <a:r>
              <a:rPr lang="en-US" sz="800" dirty="0" smtClean="0">
                <a:solidFill>
                  <a:srgbClr val="141414"/>
                </a:solidFill>
                <a:latin typeface="Calibri" panose="020F0502020204030204" pitchFamily="34" charset="0"/>
                <a:ea typeface="Avenir Book" charset="0"/>
                <a:cs typeface="Calibri" panose="020F0502020204030204" pitchFamily="34" charset="0"/>
                <a:sym typeface="Helvetica Light"/>
              </a:rPr>
              <a:t>Testing</a:t>
            </a:r>
            <a:endParaRPr lang="en-US" sz="800" dirty="0">
              <a:solidFill>
                <a:srgbClr val="141414"/>
              </a:solidFill>
              <a:latin typeface="Calibri" panose="020F0502020204030204" pitchFamily="34" charset="0"/>
              <a:ea typeface="Avenir Book" charset="0"/>
              <a:cs typeface="Calibri" panose="020F0502020204030204" pitchFamily="34" charset="0"/>
              <a:sym typeface="Helvetica Light"/>
            </a:endParaRPr>
          </a:p>
        </p:txBody>
      </p:sp>
      <p:pic>
        <p:nvPicPr>
          <p:cNvPr id="174" name="Picture 173"/>
          <p:cNvPicPr>
            <a:picLocks noChangeAspect="1"/>
          </p:cNvPicPr>
          <p:nvPr/>
        </p:nvPicPr>
        <p:blipFill>
          <a:blip r:embed="rId8">
            <a:duotone>
              <a:prstClr val="black"/>
              <a:schemeClr val="tx2">
                <a:tint val="45000"/>
                <a:satMod val="400000"/>
              </a:schemeClr>
            </a:duotone>
          </a:blip>
          <a:stretch>
            <a:fillRect/>
          </a:stretch>
        </p:blipFill>
        <p:spPr>
          <a:xfrm>
            <a:off x="5819642" y="1654018"/>
            <a:ext cx="466715" cy="391706"/>
          </a:xfrm>
          <a:prstGeom prst="rect">
            <a:avLst/>
          </a:prstGeom>
          <a:ln w="12700"/>
        </p:spPr>
      </p:pic>
      <p:pic>
        <p:nvPicPr>
          <p:cNvPr id="179" name="Picture 178"/>
          <p:cNvPicPr>
            <a:picLocks noChangeAspect="1"/>
          </p:cNvPicPr>
          <p:nvPr/>
        </p:nvPicPr>
        <p:blipFill>
          <a:blip r:embed="rId10">
            <a:biLevel thresh="75000"/>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6699342" y="1669167"/>
            <a:ext cx="477975" cy="401157"/>
          </a:xfrm>
          <a:prstGeom prst="rect">
            <a:avLst/>
          </a:prstGeom>
          <a:ln w="12700"/>
        </p:spPr>
      </p:pic>
      <p:sp>
        <p:nvSpPr>
          <p:cNvPr id="152" name="TextBox 151"/>
          <p:cNvSpPr txBox="1"/>
          <p:nvPr/>
        </p:nvSpPr>
        <p:spPr>
          <a:xfrm>
            <a:off x="8920772" y="703305"/>
            <a:ext cx="2820787" cy="1663742"/>
          </a:xfrm>
          <a:prstGeom prst="rect">
            <a:avLst/>
          </a:prstGeom>
          <a:solidFill>
            <a:schemeClr val="tx1">
              <a:lumMod val="20000"/>
              <a:lumOff val="80000"/>
            </a:schemeClr>
          </a:solidFill>
        </p:spPr>
        <p:txBody>
          <a:bodyPr wrap="square" lIns="0" tIns="0" rIns="0" bIns="0" rtlCol="0">
            <a:noAutofit/>
          </a:bodyPr>
          <a:lstStyle/>
          <a:p>
            <a:pPr marL="182880" algn="l"/>
            <a:r>
              <a:rPr lang="en-US" sz="1200" b="1" dirty="0" smtClean="0">
                <a:solidFill>
                  <a:schemeClr val="accent1">
                    <a:lumMod val="50000"/>
                  </a:schemeClr>
                </a:solidFill>
                <a:latin typeface="Calibri" panose="020F0502020204030204" pitchFamily="34" charset="0"/>
              </a:rPr>
              <a:t>Cognizant proposes to execute the engagement leveraging an Agile POD based structure:</a:t>
            </a:r>
          </a:p>
          <a:p>
            <a:pPr marL="640080" lvl="1" indent="-171450">
              <a:buFont typeface="Arial" panose="020B0604020202020204" pitchFamily="34" charset="0"/>
              <a:buChar char="•"/>
            </a:pPr>
            <a:r>
              <a:rPr lang="en-US" sz="1200" b="1" dirty="0" smtClean="0">
                <a:solidFill>
                  <a:schemeClr val="accent1">
                    <a:lumMod val="50000"/>
                  </a:schemeClr>
                </a:solidFill>
                <a:latin typeface="Calibri" panose="020F0502020204030204" pitchFamily="34" charset="0"/>
              </a:rPr>
              <a:t>4 Android PODs</a:t>
            </a:r>
          </a:p>
          <a:p>
            <a:pPr marL="640080" lvl="1" indent="-171450">
              <a:buFont typeface="Arial" panose="020B0604020202020204" pitchFamily="34" charset="0"/>
              <a:buChar char="•"/>
            </a:pPr>
            <a:r>
              <a:rPr lang="en-US" sz="1200" b="1" dirty="0" smtClean="0">
                <a:solidFill>
                  <a:schemeClr val="accent1">
                    <a:lumMod val="50000"/>
                  </a:schemeClr>
                </a:solidFill>
                <a:latin typeface="Calibri" panose="020F0502020204030204" pitchFamily="34" charset="0"/>
              </a:rPr>
              <a:t>1 Core POD consisting of </a:t>
            </a:r>
            <a:r>
              <a:rPr lang="en-US" sz="1200" dirty="0" smtClean="0">
                <a:solidFill>
                  <a:schemeClr val="accent1">
                    <a:lumMod val="50000"/>
                  </a:schemeClr>
                </a:solidFill>
                <a:latin typeface="Calibri" panose="020F0502020204030204" pitchFamily="34" charset="0"/>
              </a:rPr>
              <a:t>Architects &amp; Leads </a:t>
            </a:r>
          </a:p>
          <a:p>
            <a:pPr marL="640080" lvl="1" indent="-171450">
              <a:buFont typeface="Arial" panose="020B0604020202020204" pitchFamily="34" charset="0"/>
              <a:buChar char="•"/>
            </a:pPr>
            <a:r>
              <a:rPr lang="en-US" sz="1200" b="1" dirty="0" smtClean="0">
                <a:solidFill>
                  <a:schemeClr val="accent1">
                    <a:lumMod val="50000"/>
                  </a:schemeClr>
                </a:solidFill>
                <a:latin typeface="Calibri" panose="020F0502020204030204" pitchFamily="34" charset="0"/>
              </a:rPr>
              <a:t>1 Support </a:t>
            </a:r>
            <a:r>
              <a:rPr lang="en-US" sz="1200" b="1" dirty="0">
                <a:solidFill>
                  <a:schemeClr val="accent1">
                    <a:lumMod val="50000"/>
                  </a:schemeClr>
                </a:solidFill>
                <a:latin typeface="Calibri" panose="020F0502020204030204" pitchFamily="34" charset="0"/>
              </a:rPr>
              <a:t>POD- </a:t>
            </a:r>
            <a:r>
              <a:rPr lang="en-US" sz="1200" dirty="0" smtClean="0">
                <a:solidFill>
                  <a:schemeClr val="accent1">
                    <a:lumMod val="50000"/>
                  </a:schemeClr>
                </a:solidFill>
                <a:latin typeface="Calibri" panose="020F0502020204030204" pitchFamily="34" charset="0"/>
              </a:rPr>
              <a:t>for</a:t>
            </a:r>
            <a:r>
              <a:rPr lang="en-US" sz="1200" b="1" dirty="0" smtClean="0">
                <a:solidFill>
                  <a:schemeClr val="accent1">
                    <a:lumMod val="50000"/>
                  </a:schemeClr>
                </a:solidFill>
                <a:latin typeface="Calibri" panose="020F0502020204030204" pitchFamily="34" charset="0"/>
              </a:rPr>
              <a:t> </a:t>
            </a:r>
            <a:r>
              <a:rPr lang="en-US" sz="1200" dirty="0" smtClean="0">
                <a:solidFill>
                  <a:schemeClr val="accent1">
                    <a:lumMod val="50000"/>
                  </a:schemeClr>
                </a:solidFill>
                <a:latin typeface="Calibri" panose="020F0502020204030204" pitchFamily="34" charset="0"/>
              </a:rPr>
              <a:t>Shared </a:t>
            </a:r>
            <a:r>
              <a:rPr lang="en-US" sz="1200" dirty="0">
                <a:solidFill>
                  <a:schemeClr val="accent1">
                    <a:lumMod val="50000"/>
                  </a:schemeClr>
                </a:solidFill>
                <a:latin typeface="Calibri" panose="020F0502020204030204" pitchFamily="34" charset="0"/>
              </a:rPr>
              <a:t>Functions- Performance/ Security Testing, UX, </a:t>
            </a:r>
            <a:r>
              <a:rPr lang="en-US" sz="1200" dirty="0" err="1" smtClean="0">
                <a:solidFill>
                  <a:schemeClr val="accent1">
                    <a:lumMod val="50000"/>
                  </a:schemeClr>
                </a:solidFill>
                <a:latin typeface="Calibri" panose="020F0502020204030204" pitchFamily="34" charset="0"/>
              </a:rPr>
              <a:t>etc</a:t>
            </a:r>
            <a:endParaRPr lang="en-US" sz="1200" dirty="0" smtClean="0">
              <a:solidFill>
                <a:schemeClr val="accent1">
                  <a:lumMod val="50000"/>
                </a:schemeClr>
              </a:solidFill>
              <a:latin typeface="Calibri" panose="020F0502020204030204" pitchFamily="34" charset="0"/>
            </a:endParaRPr>
          </a:p>
        </p:txBody>
      </p:sp>
    </p:spTree>
    <p:extLst>
      <p:ext uri="{BB962C8B-B14F-4D97-AF65-F5344CB8AC3E}">
        <p14:creationId xmlns:p14="http://schemas.microsoft.com/office/powerpoint/2010/main" val="3763508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POD Wise Deliverables*</a:t>
            </a:r>
            <a:endParaRPr lang="en-US" dirty="0"/>
          </a:p>
        </p:txBody>
      </p:sp>
      <p:sp>
        <p:nvSpPr>
          <p:cNvPr id="16" name="TextBox 15"/>
          <p:cNvSpPr txBox="1"/>
          <p:nvPr/>
        </p:nvSpPr>
        <p:spPr>
          <a:xfrm>
            <a:off x="2874351" y="6389694"/>
            <a:ext cx="7208060" cy="161583"/>
          </a:xfrm>
          <a:prstGeom prst="rect">
            <a:avLst/>
          </a:prstGeom>
        </p:spPr>
        <p:txBody>
          <a:bodyPr wrap="square" lIns="0" tIns="0" rIns="0" bIns="0" rtlCol="0">
            <a:spAutoFit/>
          </a:bodyPr>
          <a:lstStyle/>
          <a:p>
            <a:r>
              <a:rPr lang="en-US" sz="1050" i="1" dirty="0" smtClean="0">
                <a:solidFill>
                  <a:schemeClr val="tx2"/>
                </a:solidFill>
                <a:latin typeface="Calibri" panose="020F0502020204030204" pitchFamily="34" charset="0"/>
                <a:cs typeface="Calibri" panose="020F0502020204030204" pitchFamily="34" charset="0"/>
              </a:rPr>
              <a:t>*Proposed deliverables are tentative and will be mutually agreed  between Cognizant and US bank during Sprint planning</a:t>
            </a:r>
            <a:endParaRPr lang="en-US" sz="1050" i="1" dirty="0">
              <a:solidFill>
                <a:schemeClr val="tx2"/>
              </a:solidFill>
              <a:latin typeface="Calibri" panose="020F0502020204030204" pitchFamily="34" charset="0"/>
              <a:cs typeface="Calibri" panose="020F0502020204030204" pitchFamily="34" charset="0"/>
            </a:endParaRPr>
          </a:p>
        </p:txBody>
      </p:sp>
      <p:grpSp>
        <p:nvGrpSpPr>
          <p:cNvPr id="6" name="Group 5"/>
          <p:cNvGrpSpPr/>
          <p:nvPr/>
        </p:nvGrpSpPr>
        <p:grpSpPr>
          <a:xfrm>
            <a:off x="746123" y="690605"/>
            <a:ext cx="10971526" cy="5406517"/>
            <a:chOff x="550012" y="731549"/>
            <a:chExt cx="10971526" cy="5406517"/>
          </a:xfrm>
        </p:grpSpPr>
        <p:sp>
          <p:nvSpPr>
            <p:cNvPr id="44" name="Rectangle 43"/>
            <p:cNvSpPr/>
            <p:nvPr/>
          </p:nvSpPr>
          <p:spPr>
            <a:xfrm>
              <a:off x="6454833" y="5342737"/>
              <a:ext cx="2337071" cy="77576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8511" y="2692955"/>
              <a:ext cx="2365534" cy="10989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16200000">
              <a:off x="-528488" y="2268308"/>
              <a:ext cx="2601980" cy="4449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Sprint 1-4</a:t>
              </a:r>
              <a:endParaRPr lang="en-US" sz="1600" b="1" dirty="0">
                <a:latin typeface="Calibri" panose="020F0502020204030204" pitchFamily="34" charset="0"/>
                <a:cs typeface="Calibri" panose="020F0502020204030204" pitchFamily="34" charset="0"/>
              </a:endParaRPr>
            </a:p>
          </p:txBody>
        </p:sp>
        <p:sp>
          <p:nvSpPr>
            <p:cNvPr id="25" name="Rectangle 24"/>
            <p:cNvSpPr/>
            <p:nvPr/>
          </p:nvSpPr>
          <p:spPr>
            <a:xfrm rot="16200000">
              <a:off x="-299004" y="4836995"/>
              <a:ext cx="2164986" cy="4371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Sprint 5-8</a:t>
              </a:r>
              <a:endParaRPr lang="en-US" sz="1600" b="1" dirty="0">
                <a:latin typeface="Calibri" panose="020F0502020204030204" pitchFamily="34" charset="0"/>
                <a:cs typeface="Calibri" panose="020F0502020204030204" pitchFamily="34" charset="0"/>
              </a:endParaRPr>
            </a:p>
          </p:txBody>
        </p:sp>
        <p:sp>
          <p:nvSpPr>
            <p:cNvPr id="37" name="Rectangle 36"/>
            <p:cNvSpPr/>
            <p:nvPr/>
          </p:nvSpPr>
          <p:spPr>
            <a:xfrm>
              <a:off x="9067716" y="1171591"/>
              <a:ext cx="2365534" cy="267636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086175" y="3943030"/>
              <a:ext cx="2337071" cy="211111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429944" y="3956596"/>
              <a:ext cx="2365534" cy="135613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48075" y="3950943"/>
              <a:ext cx="2365534" cy="215941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24846" y="731551"/>
              <a:ext cx="2365534" cy="3335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POD 1</a:t>
              </a:r>
              <a:endParaRPr lang="en-US" sz="1600" b="1" dirty="0">
                <a:latin typeface="Calibri" panose="020F0502020204030204" pitchFamily="34" charset="0"/>
                <a:cs typeface="Calibri" panose="020F0502020204030204" pitchFamily="34" charset="0"/>
              </a:endParaRPr>
            </a:p>
          </p:txBody>
        </p:sp>
        <p:sp>
          <p:nvSpPr>
            <p:cNvPr id="20" name="Rectangle 19"/>
            <p:cNvSpPr/>
            <p:nvPr/>
          </p:nvSpPr>
          <p:spPr>
            <a:xfrm>
              <a:off x="3772469" y="731550"/>
              <a:ext cx="2365534" cy="3335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POD 2</a:t>
              </a:r>
              <a:endParaRPr lang="en-US" sz="1600" b="1" dirty="0">
                <a:latin typeface="Calibri" panose="020F0502020204030204" pitchFamily="34" charset="0"/>
                <a:cs typeface="Calibri" panose="020F0502020204030204" pitchFamily="34" charset="0"/>
              </a:endParaRPr>
            </a:p>
          </p:txBody>
        </p:sp>
        <p:sp>
          <p:nvSpPr>
            <p:cNvPr id="21" name="Rectangle 20"/>
            <p:cNvSpPr/>
            <p:nvPr/>
          </p:nvSpPr>
          <p:spPr>
            <a:xfrm>
              <a:off x="6420093" y="731549"/>
              <a:ext cx="2365534" cy="3335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POD 3</a:t>
              </a:r>
              <a:endParaRPr lang="en-US" sz="1600" b="1" dirty="0">
                <a:latin typeface="Calibri" panose="020F0502020204030204" pitchFamily="34" charset="0"/>
                <a:cs typeface="Calibri" panose="020F0502020204030204" pitchFamily="34" charset="0"/>
              </a:endParaRPr>
            </a:p>
          </p:txBody>
        </p:sp>
        <p:sp>
          <p:nvSpPr>
            <p:cNvPr id="22" name="Rectangle 21"/>
            <p:cNvSpPr/>
            <p:nvPr/>
          </p:nvSpPr>
          <p:spPr>
            <a:xfrm>
              <a:off x="9067716" y="731549"/>
              <a:ext cx="2365534" cy="333536"/>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Calibri" panose="020F0502020204030204" pitchFamily="34" charset="0"/>
                  <a:cs typeface="Calibri" panose="020F0502020204030204" pitchFamily="34" charset="0"/>
                </a:rPr>
                <a:t>POD 4</a:t>
              </a:r>
              <a:endParaRPr lang="en-US" sz="1600" b="1" dirty="0">
                <a:latin typeface="Calibri" panose="020F0502020204030204" pitchFamily="34" charset="0"/>
                <a:cs typeface="Calibri" panose="020F0502020204030204" pitchFamily="34" charset="0"/>
              </a:endParaRPr>
            </a:p>
          </p:txBody>
        </p:sp>
        <p:sp>
          <p:nvSpPr>
            <p:cNvPr id="3" name="Rectangle 2"/>
            <p:cNvSpPr/>
            <p:nvPr/>
          </p:nvSpPr>
          <p:spPr>
            <a:xfrm>
              <a:off x="1124846" y="1153434"/>
              <a:ext cx="2365534" cy="275080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24846" y="1175050"/>
              <a:ext cx="2365534" cy="177234"/>
            </a:xfrm>
            <a:prstGeom prst="rect">
              <a:avLst/>
            </a:prstGeom>
          </p:spPr>
          <p:txBody>
            <a:bodyPr wrap="square" lIns="0" tIns="0" rIns="0" bIns="0" rtlCol="0">
              <a:spAutoFit/>
            </a:bodyPr>
            <a:lstStyle/>
            <a:p>
              <a:pPr algn="ctr"/>
              <a:r>
                <a:rPr lang="en-US" sz="1200" b="1" dirty="0" smtClean="0">
                  <a:solidFill>
                    <a:srgbClr val="002B96"/>
                  </a:solidFill>
                </a:rPr>
                <a:t>Hello</a:t>
              </a:r>
            </a:p>
          </p:txBody>
        </p:sp>
        <p:sp>
          <p:nvSpPr>
            <p:cNvPr id="33" name="Rectangle 32"/>
            <p:cNvSpPr/>
            <p:nvPr/>
          </p:nvSpPr>
          <p:spPr>
            <a:xfrm>
              <a:off x="3772469" y="1162512"/>
              <a:ext cx="2365534" cy="2691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772469" y="1184128"/>
              <a:ext cx="2365534" cy="177234"/>
            </a:xfrm>
            <a:prstGeom prst="rect">
              <a:avLst/>
            </a:prstGeom>
          </p:spPr>
          <p:txBody>
            <a:bodyPr wrap="square" lIns="0" tIns="0" rIns="0" bIns="0" rtlCol="0">
              <a:spAutoFit/>
            </a:bodyPr>
            <a:lstStyle/>
            <a:p>
              <a:pPr algn="ctr"/>
              <a:r>
                <a:rPr lang="en-US" sz="1200" b="1" dirty="0" smtClean="0">
                  <a:solidFill>
                    <a:srgbClr val="002B96"/>
                  </a:solidFill>
                </a:rPr>
                <a:t>Account Management</a:t>
              </a:r>
            </a:p>
          </p:txBody>
        </p:sp>
        <p:sp>
          <p:nvSpPr>
            <p:cNvPr id="35" name="Rectangle 34"/>
            <p:cNvSpPr/>
            <p:nvPr/>
          </p:nvSpPr>
          <p:spPr>
            <a:xfrm>
              <a:off x="6420093" y="1171591"/>
              <a:ext cx="2365534" cy="1462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8851573" y="1175050"/>
              <a:ext cx="2365534" cy="177234"/>
            </a:xfrm>
            <a:prstGeom prst="rect">
              <a:avLst/>
            </a:prstGeom>
          </p:spPr>
          <p:txBody>
            <a:bodyPr wrap="square" lIns="0" tIns="0" rIns="0" bIns="0" rtlCol="0">
              <a:spAutoFit/>
            </a:bodyPr>
            <a:lstStyle/>
            <a:p>
              <a:pPr algn="ctr"/>
              <a:r>
                <a:rPr lang="en-US" sz="1200" b="1" dirty="0" smtClean="0">
                  <a:solidFill>
                    <a:srgbClr val="002B96"/>
                  </a:solidFill>
                </a:rPr>
                <a:t>Help Me</a:t>
              </a:r>
            </a:p>
          </p:txBody>
        </p:sp>
        <p:sp>
          <p:nvSpPr>
            <p:cNvPr id="38" name="TextBox 37"/>
            <p:cNvSpPr txBox="1"/>
            <p:nvPr/>
          </p:nvSpPr>
          <p:spPr>
            <a:xfrm>
              <a:off x="8960961" y="3987572"/>
              <a:ext cx="2365534" cy="177234"/>
            </a:xfrm>
            <a:prstGeom prst="rect">
              <a:avLst/>
            </a:prstGeom>
          </p:spPr>
          <p:txBody>
            <a:bodyPr wrap="square" lIns="0" tIns="0" rIns="0" bIns="0" rtlCol="0">
              <a:spAutoFit/>
            </a:bodyPr>
            <a:lstStyle/>
            <a:p>
              <a:pPr algn="ctr"/>
              <a:r>
                <a:rPr lang="en-US" sz="1200" b="1" dirty="0" smtClean="0">
                  <a:solidFill>
                    <a:srgbClr val="002B96"/>
                  </a:solidFill>
                </a:rPr>
                <a:t>Grow</a:t>
              </a:r>
            </a:p>
          </p:txBody>
        </p:sp>
        <p:sp>
          <p:nvSpPr>
            <p:cNvPr id="39" name="Rectangle 38"/>
            <p:cNvSpPr/>
            <p:nvPr/>
          </p:nvSpPr>
          <p:spPr>
            <a:xfrm>
              <a:off x="1129290" y="1352978"/>
              <a:ext cx="2365534" cy="243698"/>
            </a:xfrm>
            <a:prstGeom prst="rect">
              <a:avLst/>
            </a:prstGeom>
          </p:spPr>
          <p:txBody>
            <a:bodyPr wrap="square">
              <a:spAutoFit/>
            </a:bodyPr>
            <a:lstStyle/>
            <a:p>
              <a:pPr marL="171450" indent="-171450">
                <a:buFont typeface="Arial" panose="020B0604020202020204" pitchFamily="34" charset="0"/>
                <a:buChar char="•"/>
              </a:pPr>
              <a:endParaRPr lang="en-US" sz="1050" dirty="0">
                <a:solidFill>
                  <a:srgbClr val="000000">
                    <a:lumMod val="75000"/>
                    <a:lumOff val="25000"/>
                  </a:srgbClr>
                </a:solidFill>
                <a:latin typeface="Calibri" panose="020F0502020204030204"/>
                <a:cs typeface="Calibri" panose="020F0502020204030204" pitchFamily="34" charset="0"/>
              </a:endParaRPr>
            </a:p>
          </p:txBody>
        </p:sp>
        <p:sp>
          <p:nvSpPr>
            <p:cNvPr id="42" name="Rectangle 41"/>
            <p:cNvSpPr/>
            <p:nvPr/>
          </p:nvSpPr>
          <p:spPr>
            <a:xfrm>
              <a:off x="1152437" y="1339178"/>
              <a:ext cx="2688363" cy="2414819"/>
            </a:xfrm>
            <a:prstGeom prst="rect">
              <a:avLst/>
            </a:prstGeom>
          </p:spPr>
          <p:txBody>
            <a:bodyPr wrap="square">
              <a:spAutoFit/>
            </a:bodyPr>
            <a:lstStyle/>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Touch ID/Face ID</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Custom Dashboard (DDA/Savings)</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Step-up (OTP)</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Quick Navigation Menu</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Login Assistant</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Step-up (Visual Pattern)</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Cash flow visualization</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Insights on Dashboard</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Dashboard</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Digital Enrollment</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Account Overview: RPS, Mortgage, Wealth, Loans &amp; Lines and Leases</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Total assets/liabilities card on feed for wealth customer only</a:t>
              </a:r>
            </a:p>
            <a:p>
              <a:pPr marL="171450" indent="-171450">
                <a:buFont typeface="Arial" panose="020B0604020202020204" pitchFamily="34" charset="0"/>
                <a:buChar char="•"/>
              </a:pPr>
              <a:r>
                <a:rPr lang="en-US" sz="1050" dirty="0">
                  <a:solidFill>
                    <a:srgbClr val="000000">
                      <a:lumMod val="75000"/>
                      <a:lumOff val="25000"/>
                    </a:srgbClr>
                  </a:solidFill>
                  <a:latin typeface="Calibri" panose="020F0502020204030204"/>
                  <a:cs typeface="Calibri" panose="020F0502020204030204" pitchFamily="34" charset="0"/>
                </a:rPr>
                <a:t>First time Download Tutorial</a:t>
              </a:r>
            </a:p>
          </p:txBody>
        </p:sp>
        <p:cxnSp>
          <p:nvCxnSpPr>
            <p:cNvPr id="43" name="Straight Connector 42"/>
            <p:cNvCxnSpPr/>
            <p:nvPr/>
          </p:nvCxnSpPr>
          <p:spPr>
            <a:xfrm>
              <a:off x="897915" y="3908108"/>
              <a:ext cx="10588593"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807234" y="1455763"/>
              <a:ext cx="2371486" cy="2008657"/>
            </a:xfrm>
            <a:prstGeom prst="rect">
              <a:avLst/>
            </a:prstGeom>
          </p:spPr>
          <p:txBody>
            <a:bodyPr wrap="square">
              <a:spAutoFit/>
            </a:bodyPr>
            <a:lstStyle/>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Account Dashboard &amp; Details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Transaction List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Transaction Details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Search/Sort/Filter</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Account Dashboard &amp; Details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Link to Mortgage servicing, Brokerage or Trust Servicing</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Card Control(ON,OFF, Travel, Activation, PIN, Wallet, GEO)</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View checks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Language Preferences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Projected Balance</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Lock/Unlock (credit</a:t>
              </a:r>
              <a:r>
                <a:rPr lang="en-US" sz="1000" dirty="0" smtClean="0">
                  <a:solidFill>
                    <a:srgbClr val="000000">
                      <a:lumMod val="75000"/>
                      <a:lumOff val="25000"/>
                    </a:srgbClr>
                  </a:solidFill>
                  <a:latin typeface="Calibri" panose="020F0502020204030204"/>
                  <a:cs typeface="Calibri" panose="020F0502020204030204" pitchFamily="34" charset="0"/>
                </a:rPr>
                <a:t>)</a:t>
              </a:r>
              <a:endParaRPr lang="en-US" sz="1000" dirty="0">
                <a:solidFill>
                  <a:srgbClr val="000000">
                    <a:lumMod val="75000"/>
                    <a:lumOff val="25000"/>
                  </a:srgbClr>
                </a:solidFill>
                <a:latin typeface="Calibri" panose="020F0502020204030204"/>
                <a:cs typeface="Calibri" panose="020F0502020204030204" pitchFamily="34" charset="0"/>
              </a:endParaRPr>
            </a:p>
          </p:txBody>
        </p:sp>
        <p:sp>
          <p:nvSpPr>
            <p:cNvPr id="47" name="Rectangle 46"/>
            <p:cNvSpPr/>
            <p:nvPr/>
          </p:nvSpPr>
          <p:spPr>
            <a:xfrm>
              <a:off x="6579170" y="1454086"/>
              <a:ext cx="2371486" cy="974790"/>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rgbClr val="000000">
                      <a:lumMod val="75000"/>
                      <a:lumOff val="25000"/>
                    </a:srgbClr>
                  </a:solidFill>
                  <a:latin typeface="Calibri" panose="020F0502020204030204"/>
                  <a:cs typeface="Calibri" panose="020F0502020204030204" pitchFamily="34" charset="0"/>
                </a:rPr>
                <a:t>Small </a:t>
              </a:r>
              <a:r>
                <a:rPr lang="en-US" sz="1000" dirty="0">
                  <a:solidFill>
                    <a:srgbClr val="000000">
                      <a:lumMod val="75000"/>
                      <a:lumOff val="25000"/>
                    </a:srgbClr>
                  </a:solidFill>
                  <a:latin typeface="Calibri" panose="020F0502020204030204"/>
                  <a:cs typeface="Calibri" panose="020F0502020204030204" pitchFamily="34" charset="0"/>
                </a:rPr>
                <a:t>Biz </a:t>
              </a:r>
              <a:r>
                <a:rPr lang="en-US" sz="1000" dirty="0" smtClean="0">
                  <a:solidFill>
                    <a:srgbClr val="000000">
                      <a:lumMod val="75000"/>
                      <a:lumOff val="25000"/>
                    </a:srgbClr>
                  </a:solidFill>
                  <a:latin typeface="Calibri" panose="020F0502020204030204"/>
                  <a:cs typeface="Calibri" panose="020F0502020204030204" pitchFamily="34" charset="0"/>
                </a:rPr>
                <a:t>account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Wealth SSO</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Trust/Brokerage/Mortgage SSO exceptions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Profile changes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Spanish </a:t>
              </a:r>
              <a:r>
                <a:rPr lang="en-US" sz="1000" dirty="0" smtClean="0">
                  <a:solidFill>
                    <a:srgbClr val="000000">
                      <a:lumMod val="75000"/>
                      <a:lumOff val="25000"/>
                    </a:srgbClr>
                  </a:solidFill>
                  <a:latin typeface="Calibri" panose="020F0502020204030204"/>
                  <a:cs typeface="Calibri" panose="020F0502020204030204" pitchFamily="34" charset="0"/>
                </a:rPr>
                <a:t>Language</a:t>
              </a:r>
              <a:endParaRPr lang="en-US" sz="1000" dirty="0">
                <a:solidFill>
                  <a:srgbClr val="000000">
                    <a:lumMod val="75000"/>
                    <a:lumOff val="25000"/>
                  </a:srgbClr>
                </a:solidFill>
                <a:latin typeface="Calibri" panose="020F0502020204030204"/>
                <a:cs typeface="Calibri" panose="020F0502020204030204" pitchFamily="34" charset="0"/>
              </a:endParaRPr>
            </a:p>
          </p:txBody>
        </p:sp>
        <p:sp>
          <p:nvSpPr>
            <p:cNvPr id="50" name="Rectangle 49"/>
            <p:cNvSpPr/>
            <p:nvPr/>
          </p:nvSpPr>
          <p:spPr>
            <a:xfrm>
              <a:off x="1118503" y="3950943"/>
              <a:ext cx="2365534" cy="215941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993289" y="4052367"/>
              <a:ext cx="2365534" cy="177234"/>
            </a:xfrm>
            <a:prstGeom prst="rect">
              <a:avLst/>
            </a:prstGeom>
          </p:spPr>
          <p:txBody>
            <a:bodyPr wrap="square" lIns="0" tIns="0" rIns="0" bIns="0" rtlCol="0">
              <a:spAutoFit/>
            </a:bodyPr>
            <a:lstStyle/>
            <a:p>
              <a:pPr algn="ctr"/>
              <a:r>
                <a:rPr lang="en-US" sz="1200" b="1" dirty="0" smtClean="0">
                  <a:solidFill>
                    <a:srgbClr val="002B96"/>
                  </a:solidFill>
                </a:rPr>
                <a:t>Money Movement</a:t>
              </a:r>
            </a:p>
          </p:txBody>
        </p:sp>
        <p:sp>
          <p:nvSpPr>
            <p:cNvPr id="52" name="Rectangle 51"/>
            <p:cNvSpPr/>
            <p:nvPr/>
          </p:nvSpPr>
          <p:spPr>
            <a:xfrm>
              <a:off x="9071613" y="1345403"/>
              <a:ext cx="2250855" cy="2008657"/>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rgbClr val="000000">
                      <a:lumMod val="75000"/>
                      <a:lumOff val="25000"/>
                    </a:srgbClr>
                  </a:solidFill>
                  <a:latin typeface="Calibri" panose="020F0502020204030204"/>
                  <a:cs typeface="Calibri" panose="020F0502020204030204" pitchFamily="34" charset="0"/>
                </a:rPr>
                <a:t>Help, Contact info, FAQ</a:t>
              </a:r>
            </a:p>
            <a:p>
              <a:pPr marL="171450" indent="-171450">
                <a:buFont typeface="Arial" panose="020B0604020202020204" pitchFamily="34" charset="0"/>
                <a:buChar char="•"/>
              </a:pPr>
              <a:r>
                <a:rPr lang="en-US" sz="1000" dirty="0" smtClean="0">
                  <a:solidFill>
                    <a:srgbClr val="000000">
                      <a:lumMod val="75000"/>
                      <a:lumOff val="25000"/>
                    </a:srgbClr>
                  </a:solidFill>
                  <a:latin typeface="Calibri" panose="020F0502020204030204"/>
                  <a:cs typeface="Calibri" panose="020F0502020204030204" pitchFamily="34" charset="0"/>
                </a:rPr>
                <a:t>Branch </a:t>
              </a:r>
              <a:r>
                <a:rPr lang="en-US" sz="1000" dirty="0">
                  <a:solidFill>
                    <a:srgbClr val="000000">
                      <a:lumMod val="75000"/>
                      <a:lumOff val="25000"/>
                    </a:srgbClr>
                  </a:solidFill>
                  <a:latin typeface="Calibri" panose="020F0502020204030204"/>
                  <a:cs typeface="Calibri" panose="020F0502020204030204" pitchFamily="34" charset="0"/>
                </a:rPr>
                <a:t>Locator</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Appointment scheduling</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Push Notification</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In Context help - </a:t>
              </a:r>
              <a:r>
                <a:rPr lang="en-US" sz="1000" dirty="0" err="1">
                  <a:solidFill>
                    <a:srgbClr val="000000">
                      <a:lumMod val="75000"/>
                      <a:lumOff val="25000"/>
                    </a:srgbClr>
                  </a:solidFill>
                  <a:latin typeface="Calibri" panose="020F0502020204030204"/>
                  <a:cs typeface="Calibri" panose="020F0502020204030204" pitchFamily="34" charset="0"/>
                </a:rPr>
                <a:t>Zelle</a:t>
              </a:r>
              <a:r>
                <a:rPr lang="en-US" sz="1000" dirty="0">
                  <a:solidFill>
                    <a:srgbClr val="000000">
                      <a:lumMod val="75000"/>
                      <a:lumOff val="25000"/>
                    </a:srgbClr>
                  </a:solidFill>
                  <a:latin typeface="Calibri" panose="020F0502020204030204"/>
                  <a:cs typeface="Calibri" panose="020F0502020204030204" pitchFamily="34" charset="0"/>
                </a:rPr>
                <a:t> &amp; MCD</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Statement request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Alerts management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Foresee</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Help &amp; Contact us via sign on</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Contact us (wealth, MTG, CCD)</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Contact us updates (wealth, credit card, Mortgage)</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Co-browse</a:t>
              </a:r>
            </a:p>
          </p:txBody>
        </p:sp>
        <p:sp>
          <p:nvSpPr>
            <p:cNvPr id="56" name="Rectangle 55"/>
            <p:cNvSpPr/>
            <p:nvPr/>
          </p:nvSpPr>
          <p:spPr>
            <a:xfrm>
              <a:off x="1210601" y="4428450"/>
              <a:ext cx="2371486" cy="1122485"/>
            </a:xfrm>
            <a:prstGeom prst="rect">
              <a:avLst/>
            </a:prstGeom>
          </p:spPr>
          <p:txBody>
            <a:bodyPr wrap="square">
              <a:spAutoFit/>
            </a:bodyPr>
            <a:lstStyle/>
            <a:p>
              <a:pPr marL="171450" indent="-171450">
                <a:buFont typeface="Arial" panose="020B0604020202020204" pitchFamily="34" charset="0"/>
                <a:buChar char="•"/>
              </a:pPr>
              <a:r>
                <a:rPr lang="en-US" sz="1000" dirty="0" err="1">
                  <a:solidFill>
                    <a:srgbClr val="000000">
                      <a:lumMod val="75000"/>
                      <a:lumOff val="25000"/>
                    </a:srgbClr>
                  </a:solidFill>
                  <a:latin typeface="Calibri" panose="020F0502020204030204"/>
                  <a:cs typeface="Calibri" panose="020F0502020204030204" pitchFamily="34" charset="0"/>
                </a:rPr>
                <a:t>Zelle</a:t>
              </a:r>
              <a:r>
                <a:rPr lang="en-US" sz="1000" dirty="0">
                  <a:solidFill>
                    <a:srgbClr val="000000">
                      <a:lumMod val="75000"/>
                      <a:lumOff val="25000"/>
                    </a:srgbClr>
                  </a:solidFill>
                  <a:latin typeface="Calibri" panose="020F0502020204030204"/>
                  <a:cs typeface="Calibri" panose="020F0502020204030204" pitchFamily="34" charset="0"/>
                </a:rPr>
                <a:t> in Context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Send money - Future dated payment for money movement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Bill Pay/Payment confirmation</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Internal A2A transfer</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Mobile check Deposit</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Bill payment scope</a:t>
              </a:r>
            </a:p>
          </p:txBody>
        </p:sp>
        <p:sp>
          <p:nvSpPr>
            <p:cNvPr id="66" name="Rectangle 65"/>
            <p:cNvSpPr/>
            <p:nvPr/>
          </p:nvSpPr>
          <p:spPr>
            <a:xfrm>
              <a:off x="9378518" y="4229601"/>
              <a:ext cx="2143020" cy="1631216"/>
            </a:xfrm>
            <a:prstGeom prst="rect">
              <a:avLst/>
            </a:prstGeom>
          </p:spPr>
          <p:txBody>
            <a:bodyPr wrap="square">
              <a:spAutoFit/>
            </a:bodyPr>
            <a:lstStyle/>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Market Place of products</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Consumer check in </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Consumer Credit cards plus Dynamic Smart apply</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Mortgage Purchase- Blend</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DDA onboarding</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DDA Funding</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Fix DDA Pre fill</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Mortgage </a:t>
              </a:r>
              <a:r>
                <a:rPr lang="en-US" sz="1000" dirty="0" smtClean="0">
                  <a:solidFill>
                    <a:srgbClr val="000000">
                      <a:lumMod val="75000"/>
                      <a:lumOff val="25000"/>
                    </a:srgbClr>
                  </a:solidFill>
                  <a:latin typeface="Calibri" panose="020F0502020204030204"/>
                  <a:cs typeface="Calibri" panose="020F0502020204030204" pitchFamily="34" charset="0"/>
                </a:rPr>
                <a:t>Purchase</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Mortgage </a:t>
              </a:r>
              <a:r>
                <a:rPr lang="en-US" sz="1000" dirty="0" smtClean="0">
                  <a:solidFill>
                    <a:srgbClr val="000000">
                      <a:lumMod val="75000"/>
                      <a:lumOff val="25000"/>
                    </a:srgbClr>
                  </a:solidFill>
                  <a:latin typeface="Calibri" panose="020F0502020204030204"/>
                  <a:cs typeface="Calibri" panose="020F0502020204030204" pitchFamily="34" charset="0"/>
                </a:rPr>
                <a:t>refinance</a:t>
              </a:r>
              <a:endParaRPr lang="en-US" sz="1000" dirty="0">
                <a:solidFill>
                  <a:srgbClr val="000000">
                    <a:lumMod val="75000"/>
                    <a:lumOff val="25000"/>
                  </a:srgbClr>
                </a:solidFill>
                <a:latin typeface="Calibri" panose="020F0502020204030204"/>
                <a:cs typeface="Calibri" panose="020F0502020204030204" pitchFamily="34" charset="0"/>
              </a:endParaRPr>
            </a:p>
          </p:txBody>
        </p:sp>
        <p:sp>
          <p:nvSpPr>
            <p:cNvPr id="59" name="TextBox 58"/>
            <p:cNvSpPr txBox="1"/>
            <p:nvPr/>
          </p:nvSpPr>
          <p:spPr>
            <a:xfrm>
              <a:off x="3551976" y="4028088"/>
              <a:ext cx="2365534" cy="177234"/>
            </a:xfrm>
            <a:prstGeom prst="rect">
              <a:avLst/>
            </a:prstGeom>
          </p:spPr>
          <p:txBody>
            <a:bodyPr wrap="square" lIns="0" tIns="0" rIns="0" bIns="0" rtlCol="0">
              <a:spAutoFit/>
            </a:bodyPr>
            <a:lstStyle/>
            <a:p>
              <a:pPr algn="ctr"/>
              <a:r>
                <a:rPr lang="en-US" sz="1200" b="1" dirty="0" smtClean="0">
                  <a:solidFill>
                    <a:srgbClr val="002B96"/>
                  </a:solidFill>
                </a:rPr>
                <a:t>Insights</a:t>
              </a:r>
            </a:p>
          </p:txBody>
        </p:sp>
        <p:sp>
          <p:nvSpPr>
            <p:cNvPr id="67" name="TextBox 66"/>
            <p:cNvSpPr txBox="1"/>
            <p:nvPr/>
          </p:nvSpPr>
          <p:spPr>
            <a:xfrm>
              <a:off x="6385761" y="4020395"/>
              <a:ext cx="2365534" cy="177234"/>
            </a:xfrm>
            <a:prstGeom prst="rect">
              <a:avLst/>
            </a:prstGeom>
          </p:spPr>
          <p:txBody>
            <a:bodyPr wrap="square" lIns="0" tIns="0" rIns="0" bIns="0" rtlCol="0">
              <a:spAutoFit/>
            </a:bodyPr>
            <a:lstStyle/>
            <a:p>
              <a:pPr algn="ctr"/>
              <a:r>
                <a:rPr lang="en-US" sz="1200" b="1" dirty="0" smtClean="0">
                  <a:solidFill>
                    <a:srgbClr val="002B96"/>
                  </a:solidFill>
                </a:rPr>
                <a:t>Insights</a:t>
              </a:r>
            </a:p>
          </p:txBody>
        </p:sp>
        <p:sp>
          <p:nvSpPr>
            <p:cNvPr id="5" name="Rectangle 4"/>
            <p:cNvSpPr/>
            <p:nvPr/>
          </p:nvSpPr>
          <p:spPr>
            <a:xfrm>
              <a:off x="3975859" y="4254346"/>
              <a:ext cx="2176509" cy="1683727"/>
            </a:xfrm>
            <a:prstGeom prst="rect">
              <a:avLst/>
            </a:prstGeom>
          </p:spPr>
          <p:txBody>
            <a:bodyPr wrap="square">
              <a:spAutoFit/>
            </a:bodyPr>
            <a:lstStyle/>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Initial Insights library: Travel, </a:t>
              </a:r>
              <a:r>
                <a:rPr lang="en-US" sz="900" dirty="0" err="1">
                  <a:solidFill>
                    <a:srgbClr val="000000">
                      <a:lumMod val="75000"/>
                      <a:lumOff val="25000"/>
                    </a:srgbClr>
                  </a:solidFill>
                  <a:latin typeface="Calibri" panose="020F0502020204030204"/>
                  <a:cs typeface="Calibri" panose="020F0502020204030204" pitchFamily="34" charset="0"/>
                </a:rPr>
                <a:t>Cashflow</a:t>
              </a:r>
              <a:r>
                <a:rPr lang="en-US" sz="900" dirty="0">
                  <a:solidFill>
                    <a:srgbClr val="000000">
                      <a:lumMod val="75000"/>
                      <a:lumOff val="25000"/>
                    </a:srgbClr>
                  </a:solidFill>
                  <a:latin typeface="Calibri" panose="020F0502020204030204"/>
                  <a:cs typeface="Calibri" panose="020F0502020204030204" pitchFamily="34" charset="0"/>
                </a:rPr>
                <a:t>, Save, Debt etc.</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Offers &amp; Messaging</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Permissions/Data Privacy</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Delivery: In app</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Hassle free action on Insight</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Feedback &amp; Optimization</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CCD </a:t>
              </a:r>
              <a:r>
                <a:rPr lang="en-US" sz="900" dirty="0" err="1">
                  <a:solidFill>
                    <a:srgbClr val="000000">
                      <a:lumMod val="75000"/>
                      <a:lumOff val="25000"/>
                    </a:srgbClr>
                  </a:solidFill>
                  <a:latin typeface="Calibri" panose="020F0502020204030204"/>
                  <a:cs typeface="Calibri" panose="020F0502020204030204" pitchFamily="34" charset="0"/>
                </a:rPr>
                <a:t>Pmt</a:t>
              </a:r>
              <a:r>
                <a:rPr lang="en-US" sz="900" dirty="0">
                  <a:solidFill>
                    <a:srgbClr val="000000">
                      <a:lumMod val="75000"/>
                      <a:lumOff val="25000"/>
                    </a:srgbClr>
                  </a:solidFill>
                  <a:latin typeface="Calibri" panose="020F0502020204030204"/>
                  <a:cs typeface="Calibri" panose="020F0502020204030204" pitchFamily="34" charset="0"/>
                </a:rPr>
                <a:t> Past Due</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Card activation</a:t>
              </a:r>
            </a:p>
            <a:p>
              <a:pPr marL="171450" indent="-171450">
                <a:buFont typeface="Arial" panose="020B0604020202020204" pitchFamily="34" charset="0"/>
                <a:buChar char="•"/>
              </a:pPr>
              <a:r>
                <a:rPr lang="en-US" sz="900" dirty="0" err="1">
                  <a:solidFill>
                    <a:srgbClr val="000000">
                      <a:lumMod val="75000"/>
                      <a:lumOff val="25000"/>
                    </a:srgbClr>
                  </a:solidFill>
                  <a:latin typeface="Calibri" panose="020F0502020204030204"/>
                  <a:cs typeface="Calibri" panose="020F0502020204030204" pitchFamily="34" charset="0"/>
                </a:rPr>
                <a:t>eStatement</a:t>
              </a:r>
              <a:r>
                <a:rPr lang="en-US" sz="900" dirty="0">
                  <a:solidFill>
                    <a:srgbClr val="000000">
                      <a:lumMod val="75000"/>
                      <a:lumOff val="25000"/>
                    </a:srgbClr>
                  </a:solidFill>
                  <a:latin typeface="Calibri" panose="020F0502020204030204"/>
                  <a:cs typeface="Calibri" panose="020F0502020204030204" pitchFamily="34" charset="0"/>
                </a:rPr>
                <a:t> Adoption</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CCD expiration</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Touch/Face ID adoption</a:t>
              </a:r>
            </a:p>
          </p:txBody>
        </p:sp>
        <p:sp>
          <p:nvSpPr>
            <p:cNvPr id="7" name="Rectangle 6"/>
            <p:cNvSpPr/>
            <p:nvPr/>
          </p:nvSpPr>
          <p:spPr>
            <a:xfrm>
              <a:off x="6675930" y="4233343"/>
              <a:ext cx="2384013" cy="1019098"/>
            </a:xfrm>
            <a:prstGeom prst="rect">
              <a:avLst/>
            </a:prstGeom>
          </p:spPr>
          <p:txBody>
            <a:bodyPr wrap="square">
              <a:spAutoFit/>
            </a:bodyPr>
            <a:lstStyle/>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Small Biz application status</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HELOC Refi</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HELOC Usage</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Projected Balance</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MTG Application Status</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CCD Balance Transfer</a:t>
              </a:r>
            </a:p>
            <a:p>
              <a:pPr marL="171450" indent="-171450">
                <a:buFont typeface="Arial" panose="020B0604020202020204" pitchFamily="34" charset="0"/>
                <a:buChar char="•"/>
              </a:pPr>
              <a:r>
                <a:rPr lang="en-US" sz="900" dirty="0">
                  <a:solidFill>
                    <a:srgbClr val="000000">
                      <a:lumMod val="75000"/>
                      <a:lumOff val="25000"/>
                    </a:srgbClr>
                  </a:solidFill>
                  <a:latin typeface="Calibri" panose="020F0502020204030204"/>
                  <a:cs typeface="Calibri" panose="020F0502020204030204" pitchFamily="34" charset="0"/>
                </a:rPr>
                <a:t>CCD Rewards Promotion</a:t>
              </a:r>
            </a:p>
          </p:txBody>
        </p:sp>
        <p:sp>
          <p:nvSpPr>
            <p:cNvPr id="62" name="TextBox 61"/>
            <p:cNvSpPr txBox="1"/>
            <p:nvPr/>
          </p:nvSpPr>
          <p:spPr>
            <a:xfrm>
              <a:off x="6368979" y="1171590"/>
              <a:ext cx="2365534" cy="177234"/>
            </a:xfrm>
            <a:prstGeom prst="rect">
              <a:avLst/>
            </a:prstGeom>
          </p:spPr>
          <p:txBody>
            <a:bodyPr wrap="square" lIns="0" tIns="0" rIns="0" bIns="0" rtlCol="0">
              <a:spAutoFit/>
            </a:bodyPr>
            <a:lstStyle/>
            <a:p>
              <a:pPr algn="ctr"/>
              <a:r>
                <a:rPr lang="en-US" sz="1200" b="1" dirty="0" smtClean="0">
                  <a:solidFill>
                    <a:srgbClr val="002B96"/>
                  </a:solidFill>
                </a:rPr>
                <a:t>Account Management</a:t>
              </a:r>
            </a:p>
          </p:txBody>
        </p:sp>
        <p:sp>
          <p:nvSpPr>
            <p:cNvPr id="65" name="TextBox 64"/>
            <p:cNvSpPr txBox="1"/>
            <p:nvPr/>
          </p:nvSpPr>
          <p:spPr>
            <a:xfrm>
              <a:off x="6348240" y="2699321"/>
              <a:ext cx="2290477" cy="184666"/>
            </a:xfrm>
            <a:prstGeom prst="rect">
              <a:avLst/>
            </a:prstGeom>
          </p:spPr>
          <p:txBody>
            <a:bodyPr wrap="square" lIns="0" tIns="0" rIns="0" bIns="0" rtlCol="0">
              <a:spAutoFit/>
            </a:bodyPr>
            <a:lstStyle/>
            <a:p>
              <a:pPr algn="ctr"/>
              <a:r>
                <a:rPr lang="en-US" sz="1200" b="1" dirty="0" smtClean="0">
                  <a:solidFill>
                    <a:srgbClr val="002B96"/>
                  </a:solidFill>
                </a:rPr>
                <a:t>Help Me</a:t>
              </a:r>
            </a:p>
          </p:txBody>
        </p:sp>
        <p:sp>
          <p:nvSpPr>
            <p:cNvPr id="68" name="Rectangle 67"/>
            <p:cNvSpPr/>
            <p:nvPr/>
          </p:nvSpPr>
          <p:spPr>
            <a:xfrm>
              <a:off x="6594608" y="2981629"/>
              <a:ext cx="2179437" cy="707886"/>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rgbClr val="000000">
                      <a:lumMod val="75000"/>
                      <a:lumOff val="25000"/>
                    </a:srgbClr>
                  </a:solidFill>
                  <a:latin typeface="Calibri" panose="020F0502020204030204"/>
                  <a:cs typeface="Calibri" panose="020F0502020204030204" pitchFamily="34" charset="0"/>
                </a:rPr>
                <a:t>Contact </a:t>
              </a:r>
              <a:r>
                <a:rPr lang="en-US" sz="1000" dirty="0">
                  <a:solidFill>
                    <a:srgbClr val="000000">
                      <a:lumMod val="75000"/>
                      <a:lumOff val="25000"/>
                    </a:srgbClr>
                  </a:solidFill>
                  <a:latin typeface="Calibri" panose="020F0502020204030204"/>
                  <a:cs typeface="Calibri" panose="020F0502020204030204" pitchFamily="34" charset="0"/>
                </a:rPr>
                <a:t>us (wealth, MTG, CCD)</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Contact us updates (wealth, credit card, Mortgage)</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Co-browse</a:t>
              </a:r>
            </a:p>
          </p:txBody>
        </p:sp>
        <p:sp>
          <p:nvSpPr>
            <p:cNvPr id="69" name="TextBox 68"/>
            <p:cNvSpPr txBox="1"/>
            <p:nvPr/>
          </p:nvSpPr>
          <p:spPr>
            <a:xfrm>
              <a:off x="6708093" y="5352067"/>
              <a:ext cx="1720869" cy="184666"/>
            </a:xfrm>
            <a:prstGeom prst="rect">
              <a:avLst/>
            </a:prstGeom>
          </p:spPr>
          <p:txBody>
            <a:bodyPr wrap="square" lIns="0" tIns="0" rIns="0" bIns="0" rtlCol="0">
              <a:spAutoFit/>
            </a:bodyPr>
            <a:lstStyle/>
            <a:p>
              <a:pPr algn="ctr"/>
              <a:r>
                <a:rPr lang="en-US" sz="1200" b="1" dirty="0" smtClean="0">
                  <a:solidFill>
                    <a:srgbClr val="002B96"/>
                  </a:solidFill>
                </a:rPr>
                <a:t>Grow</a:t>
              </a:r>
            </a:p>
          </p:txBody>
        </p:sp>
        <p:sp>
          <p:nvSpPr>
            <p:cNvPr id="11" name="Rectangle 10"/>
            <p:cNvSpPr/>
            <p:nvPr/>
          </p:nvSpPr>
          <p:spPr>
            <a:xfrm>
              <a:off x="6805677" y="5532474"/>
              <a:ext cx="1525700" cy="553998"/>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rgbClr val="000000">
                      <a:lumMod val="75000"/>
                      <a:lumOff val="25000"/>
                    </a:srgbClr>
                  </a:solidFill>
                  <a:latin typeface="Calibri" panose="020F0502020204030204"/>
                  <a:cs typeface="Calibri" panose="020F0502020204030204" pitchFamily="34" charset="0"/>
                </a:rPr>
                <a:t>Simple </a:t>
              </a:r>
              <a:r>
                <a:rPr lang="en-US" sz="1000" dirty="0">
                  <a:solidFill>
                    <a:srgbClr val="000000">
                      <a:lumMod val="75000"/>
                      <a:lumOff val="25000"/>
                    </a:srgbClr>
                  </a:solidFill>
                  <a:latin typeface="Calibri" panose="020F0502020204030204"/>
                  <a:cs typeface="Calibri" panose="020F0502020204030204" pitchFamily="34" charset="0"/>
                </a:rPr>
                <a:t>Loan</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Small Business lending</a:t>
              </a:r>
            </a:p>
            <a:p>
              <a:pPr marL="171450" indent="-171450">
                <a:buFont typeface="Arial" panose="020B0604020202020204" pitchFamily="34" charset="0"/>
                <a:buChar char="•"/>
              </a:pPr>
              <a:r>
                <a:rPr lang="en-US" sz="1000" dirty="0">
                  <a:solidFill>
                    <a:srgbClr val="000000">
                      <a:lumMod val="75000"/>
                      <a:lumOff val="25000"/>
                    </a:srgbClr>
                  </a:solidFill>
                  <a:latin typeface="Calibri" panose="020F0502020204030204"/>
                  <a:cs typeface="Calibri" panose="020F0502020204030204" pitchFamily="34" charset="0"/>
                </a:rPr>
                <a:t>Consumer savings</a:t>
              </a:r>
            </a:p>
          </p:txBody>
        </p:sp>
      </p:grpSp>
      <p:sp>
        <p:nvSpPr>
          <p:cNvPr id="46" name="TextBox 45"/>
          <p:cNvSpPr txBox="1"/>
          <p:nvPr/>
        </p:nvSpPr>
        <p:spPr>
          <a:xfrm rot="16200000">
            <a:off x="-51009" y="1854574"/>
            <a:ext cx="1244014" cy="646331"/>
          </a:xfrm>
          <a:prstGeom prst="rect">
            <a:avLst/>
          </a:prstGeom>
          <a:noFill/>
        </p:spPr>
        <p:txBody>
          <a:bodyPr wrap="square" lIns="0" tIns="0" rIns="0" bIns="0" rtlCol="0">
            <a:spAutoFit/>
          </a:bodyPr>
          <a:lstStyle/>
          <a:p>
            <a:endParaRPr lang="en-US" sz="1400" b="1" dirty="0" smtClean="0">
              <a:solidFill>
                <a:schemeClr val="accent1">
                  <a:lumMod val="50000"/>
                </a:schemeClr>
              </a:solidFill>
              <a:latin typeface="Calibri" panose="020F0502020204030204" pitchFamily="34" charset="0"/>
            </a:endParaRPr>
          </a:p>
          <a:p>
            <a:r>
              <a:rPr lang="en-US" sz="1400" b="1" dirty="0" smtClean="0">
                <a:solidFill>
                  <a:schemeClr val="accent1">
                    <a:lumMod val="50000"/>
                  </a:schemeClr>
                </a:solidFill>
                <a:latin typeface="Calibri" panose="020F0502020204030204" pitchFamily="34" charset="0"/>
              </a:rPr>
              <a:t>   Wave 1</a:t>
            </a:r>
          </a:p>
          <a:p>
            <a:pPr lvl="1"/>
            <a:endParaRPr lang="en-US" sz="1400" b="1" dirty="0" smtClean="0">
              <a:solidFill>
                <a:schemeClr val="accent1">
                  <a:lumMod val="50000"/>
                </a:schemeClr>
              </a:solidFill>
              <a:latin typeface="Calibri" panose="020F0502020204030204" pitchFamily="34" charset="0"/>
            </a:endParaRPr>
          </a:p>
        </p:txBody>
      </p:sp>
      <p:sp>
        <p:nvSpPr>
          <p:cNvPr id="49" name="TextBox 48"/>
          <p:cNvSpPr txBox="1"/>
          <p:nvPr/>
        </p:nvSpPr>
        <p:spPr>
          <a:xfrm rot="16200000">
            <a:off x="-38720" y="4418227"/>
            <a:ext cx="1244014" cy="646331"/>
          </a:xfrm>
          <a:prstGeom prst="rect">
            <a:avLst/>
          </a:prstGeom>
          <a:noFill/>
        </p:spPr>
        <p:txBody>
          <a:bodyPr wrap="square" lIns="0" tIns="0" rIns="0" bIns="0" rtlCol="0">
            <a:spAutoFit/>
          </a:bodyPr>
          <a:lstStyle/>
          <a:p>
            <a:endParaRPr lang="en-US" sz="1400" b="1" dirty="0" smtClean="0">
              <a:solidFill>
                <a:schemeClr val="accent1">
                  <a:lumMod val="50000"/>
                </a:schemeClr>
              </a:solidFill>
              <a:latin typeface="Calibri" panose="020F0502020204030204" pitchFamily="34" charset="0"/>
            </a:endParaRPr>
          </a:p>
          <a:p>
            <a:r>
              <a:rPr lang="en-US" sz="1400" b="1" dirty="0" smtClean="0">
                <a:solidFill>
                  <a:schemeClr val="accent1">
                    <a:lumMod val="50000"/>
                  </a:schemeClr>
                </a:solidFill>
                <a:latin typeface="Calibri" panose="020F0502020204030204" pitchFamily="34" charset="0"/>
              </a:rPr>
              <a:t>   Wave 2</a:t>
            </a:r>
          </a:p>
          <a:p>
            <a:pPr lvl="1"/>
            <a:endParaRPr lang="en-US" sz="1400" b="1" dirty="0" smtClean="0">
              <a:solidFill>
                <a:schemeClr val="accent1">
                  <a:lumMod val="50000"/>
                </a:schemeClr>
              </a:solidFill>
              <a:latin typeface="Calibri" panose="020F0502020204030204" pitchFamily="34" charset="0"/>
            </a:endParaRPr>
          </a:p>
        </p:txBody>
      </p:sp>
    </p:spTree>
    <p:extLst>
      <p:ext uri="{BB962C8B-B14F-4D97-AF65-F5344CB8AC3E}">
        <p14:creationId xmlns:p14="http://schemas.microsoft.com/office/powerpoint/2010/main" val="14397605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180722-2.potx [Read-Only]" id="{E7ECF11F-E0E6-444E-9224-D971CD2E0003}" vid="{65C63A40-CE65-4571-AB32-06D63B259B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13321</TotalTime>
  <Words>3603</Words>
  <Application>Microsoft Office PowerPoint</Application>
  <PresentationFormat>Widescreen</PresentationFormat>
  <Paragraphs>776</Paragraphs>
  <Slides>21</Slides>
  <Notes>4</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21</vt:i4>
      </vt:variant>
    </vt:vector>
  </HeadingPairs>
  <TitlesOfParts>
    <vt:vector size="43" baseType="lpstr">
      <vt:lpstr>ＭＳ Ｐゴシック</vt:lpstr>
      <vt:lpstr>Arial</vt:lpstr>
      <vt:lpstr>Avenir</vt:lpstr>
      <vt:lpstr>Avenir Book</vt:lpstr>
      <vt:lpstr>Avenir Next</vt:lpstr>
      <vt:lpstr>Calibri</vt:lpstr>
      <vt:lpstr>Calibri Light</vt:lpstr>
      <vt:lpstr>Courier New</vt:lpstr>
      <vt:lpstr>Gotham Bold</vt:lpstr>
      <vt:lpstr>Gotham Book</vt:lpstr>
      <vt:lpstr>Gotham Light</vt:lpstr>
      <vt:lpstr>Gotham Medium</vt:lpstr>
      <vt:lpstr>Helvetica</vt:lpstr>
      <vt:lpstr>Helvetica Light</vt:lpstr>
      <vt:lpstr>Helvetica Neue Light</vt:lpstr>
      <vt:lpstr>Segoe UI</vt:lpstr>
      <vt:lpstr>SF UI Display Light</vt:lpstr>
      <vt:lpstr>Times New Roman</vt:lpstr>
      <vt:lpstr>Verdana</vt:lpstr>
      <vt:lpstr>Wingdings</vt:lpstr>
      <vt:lpstr>ヒラギノ角ゴ ProN W6</vt:lpstr>
      <vt:lpstr>2_Cognizant</vt:lpstr>
      <vt:lpstr>US Bank New Mobile App-  Android Development Cognizant Proposal</vt:lpstr>
      <vt:lpstr>PowerPoint Presentation</vt:lpstr>
      <vt:lpstr>Executive summary</vt:lpstr>
      <vt:lpstr>Cognizant’s Value Proposition</vt:lpstr>
      <vt:lpstr>Our Understanding of Scope</vt:lpstr>
      <vt:lpstr>Key Solution Tenets</vt:lpstr>
      <vt:lpstr>Proposed Solution Architecture</vt:lpstr>
      <vt:lpstr>Implementation Approach - Agile POD Structure</vt:lpstr>
      <vt:lpstr>Proposed POD Wise Deliverables*</vt:lpstr>
      <vt:lpstr>Proposed Implementation Plan</vt:lpstr>
      <vt:lpstr>Key Assumptions</vt:lpstr>
      <vt:lpstr>Key Dependencies</vt:lpstr>
      <vt:lpstr>PowerPoint Presentation</vt:lpstr>
      <vt:lpstr>Cognizant Digital Business – Capabilities Snapshot</vt:lpstr>
      <vt:lpstr>Our Digital, Design and Interactive Capabilities….</vt:lpstr>
      <vt:lpstr>Experience Design Partner for Global Brands</vt:lpstr>
      <vt:lpstr>Reimagining airport customer experience </vt:lpstr>
      <vt:lpstr>Mobile First Development - Bank &amp; Cards - RWD &amp; Mobile App</vt:lpstr>
      <vt:lpstr>Mobile Banking Services App</vt:lpstr>
      <vt:lpstr>Shaping future of flagship cash back rewards program</vt:lpstr>
      <vt:lpstr>Thank You</vt:lpstr>
    </vt:vector>
  </TitlesOfParts>
  <Company>Cognizant Technology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Response To JPMC</dc:title>
  <dc:creator>Cognizant</dc:creator>
  <cp:lastModifiedBy>Akathoot, Gladwin (Cognizant)</cp:lastModifiedBy>
  <cp:revision>1210</cp:revision>
  <dcterms:created xsi:type="dcterms:W3CDTF">2018-07-31T10:48:50Z</dcterms:created>
  <dcterms:modified xsi:type="dcterms:W3CDTF">2018-11-26T21:35:38Z</dcterms:modified>
</cp:coreProperties>
</file>